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sldIdLst>
    <p:sldId id="256"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 id="276" r:id="rId21"/>
    <p:sldId id="277" r:id="rId22"/>
    <p:sldId id="278" r:id="rId23"/>
    <p:sldId id="279" r:id="rId24"/>
    <p:sldId id="280" r:id="rId25"/>
    <p:sldId id="281" r:id="rId26"/>
  </p:sldIdLst>
  <p:sldSz cx="9144000" cy="6858000" type="screen4x3"/>
  <p:notesSz cx="7772400" cy="10058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68" d="100"/>
          <a:sy n="68" d="100"/>
        </p:scale>
        <p:origin x="-1446" y="-96"/>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26" name="PlaceHolder 1"/>
          <p:cNvSpPr>
            <a:spLocks noGrp="1"/>
          </p:cNvSpPr>
          <p:nvPr>
            <p:ph type="title"/>
          </p:nvPr>
        </p:nvSpPr>
        <p:spPr>
          <a:xfrm>
            <a:off x="457200" y="273600"/>
            <a:ext cx="8229240" cy="1145160"/>
          </a:xfrm>
          <a:prstGeom prst="rect">
            <a:avLst/>
          </a:prstGeom>
        </p:spPr>
        <p:txBody>
          <a:bodyPr wrap="none" lIns="0" tIns="0" rIns="0" bIns="0" anchor="ctr"/>
          <a:lstStyle/>
          <a:p>
            <a:endParaRPr/>
          </a:p>
        </p:txBody>
      </p:sp>
      <p:sp>
        <p:nvSpPr>
          <p:cNvPr id="27" name="PlaceHolder 2"/>
          <p:cNvSpPr>
            <a:spLocks noGrp="1"/>
          </p:cNvSpPr>
          <p:nvPr>
            <p:ph type="body"/>
          </p:nvPr>
        </p:nvSpPr>
        <p:spPr>
          <a:xfrm>
            <a:off x="457200" y="1604520"/>
            <a:ext cx="8046360" cy="1896840"/>
          </a:xfrm>
          <a:prstGeom prst="rect">
            <a:avLst/>
          </a:prstGeom>
        </p:spPr>
        <p:txBody>
          <a:bodyPr wrap="none" lIns="0" tIns="0" rIns="0" bIns="0"/>
          <a:lstStyle/>
          <a:p>
            <a:endParaRPr/>
          </a:p>
        </p:txBody>
      </p:sp>
      <p:sp>
        <p:nvSpPr>
          <p:cNvPr id="28" name="PlaceHolder 3"/>
          <p:cNvSpPr>
            <a:spLocks noGrp="1"/>
          </p:cNvSpPr>
          <p:nvPr>
            <p:ph type="body"/>
          </p:nvPr>
        </p:nvSpPr>
        <p:spPr>
          <a:xfrm>
            <a:off x="457200" y="3681720"/>
            <a:ext cx="8046360" cy="1896840"/>
          </a:xfrm>
          <a:prstGeom prst="rect">
            <a:avLst/>
          </a:prstGeom>
        </p:spPr>
        <p:txBody>
          <a:bodyPr wrap="none" lIns="0" tIns="0" rIns="0" bIns="0"/>
          <a:lstStyle/>
          <a:p>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29" name="PlaceHolder 1"/>
          <p:cNvSpPr>
            <a:spLocks noGrp="1"/>
          </p:cNvSpPr>
          <p:nvPr>
            <p:ph type="title"/>
          </p:nvPr>
        </p:nvSpPr>
        <p:spPr>
          <a:xfrm>
            <a:off x="457200" y="273600"/>
            <a:ext cx="8229240" cy="1145160"/>
          </a:xfrm>
          <a:prstGeom prst="rect">
            <a:avLst/>
          </a:prstGeom>
        </p:spPr>
        <p:txBody>
          <a:bodyPr wrap="none" lIns="0" tIns="0" rIns="0" bIns="0" anchor="ctr"/>
          <a:lstStyle/>
          <a:p>
            <a:endParaRPr/>
          </a:p>
        </p:txBody>
      </p:sp>
      <p:sp>
        <p:nvSpPr>
          <p:cNvPr id="30" name="PlaceHolder 2"/>
          <p:cNvSpPr>
            <a:spLocks noGrp="1"/>
          </p:cNvSpPr>
          <p:nvPr>
            <p:ph type="body"/>
          </p:nvPr>
        </p:nvSpPr>
        <p:spPr>
          <a:xfrm>
            <a:off x="457200" y="1604520"/>
            <a:ext cx="3926160" cy="1896840"/>
          </a:xfrm>
          <a:prstGeom prst="rect">
            <a:avLst/>
          </a:prstGeom>
        </p:spPr>
        <p:txBody>
          <a:bodyPr wrap="none" lIns="0" tIns="0" rIns="0" bIns="0"/>
          <a:lstStyle/>
          <a:p>
            <a:endParaRPr/>
          </a:p>
        </p:txBody>
      </p:sp>
      <p:sp>
        <p:nvSpPr>
          <p:cNvPr id="31" name="PlaceHolder 3"/>
          <p:cNvSpPr>
            <a:spLocks noGrp="1"/>
          </p:cNvSpPr>
          <p:nvPr>
            <p:ph type="body"/>
          </p:nvPr>
        </p:nvSpPr>
        <p:spPr>
          <a:xfrm>
            <a:off x="4579920" y="1604520"/>
            <a:ext cx="3926160" cy="1896840"/>
          </a:xfrm>
          <a:prstGeom prst="rect">
            <a:avLst/>
          </a:prstGeom>
        </p:spPr>
        <p:txBody>
          <a:bodyPr wrap="none" lIns="0" tIns="0" rIns="0" bIns="0"/>
          <a:lstStyle/>
          <a:p>
            <a:endParaRPr/>
          </a:p>
        </p:txBody>
      </p:sp>
      <p:sp>
        <p:nvSpPr>
          <p:cNvPr id="32" name="PlaceHolder 4"/>
          <p:cNvSpPr>
            <a:spLocks noGrp="1"/>
          </p:cNvSpPr>
          <p:nvPr>
            <p:ph type="body"/>
          </p:nvPr>
        </p:nvSpPr>
        <p:spPr>
          <a:xfrm>
            <a:off x="4579920" y="3681720"/>
            <a:ext cx="3926160" cy="1896840"/>
          </a:xfrm>
          <a:prstGeom prst="rect">
            <a:avLst/>
          </a:prstGeom>
        </p:spPr>
        <p:txBody>
          <a:bodyPr wrap="none" lIns="0" tIns="0" rIns="0" bIns="0"/>
          <a:lstStyle/>
          <a:p>
            <a:endParaRPr/>
          </a:p>
        </p:txBody>
      </p:sp>
      <p:sp>
        <p:nvSpPr>
          <p:cNvPr id="33" name="PlaceHolder 5"/>
          <p:cNvSpPr>
            <a:spLocks noGrp="1"/>
          </p:cNvSpPr>
          <p:nvPr>
            <p:ph type="body"/>
          </p:nvPr>
        </p:nvSpPr>
        <p:spPr>
          <a:xfrm>
            <a:off x="457200" y="3681720"/>
            <a:ext cx="3926160" cy="1896840"/>
          </a:xfrm>
          <a:prstGeom prst="rect">
            <a:avLst/>
          </a:prstGeom>
        </p:spPr>
        <p:txBody>
          <a:bodyPr wrap="none" lIns="0" tIns="0" rIns="0" bIns="0"/>
          <a:lstStyle/>
          <a:p>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34" name="PlaceHolder 1"/>
          <p:cNvSpPr>
            <a:spLocks noGrp="1"/>
          </p:cNvSpPr>
          <p:nvPr>
            <p:ph type="title"/>
          </p:nvPr>
        </p:nvSpPr>
        <p:spPr>
          <a:xfrm>
            <a:off x="457200" y="273600"/>
            <a:ext cx="8229240" cy="1145160"/>
          </a:xfrm>
          <a:prstGeom prst="rect">
            <a:avLst/>
          </a:prstGeom>
        </p:spPr>
        <p:txBody>
          <a:bodyPr wrap="none" lIns="0" tIns="0" rIns="0" bIns="0" anchor="ctr"/>
          <a:lstStyle/>
          <a:p>
            <a:endParaRPr/>
          </a:p>
        </p:txBody>
      </p:sp>
      <p:sp>
        <p:nvSpPr>
          <p:cNvPr id="35" name="PlaceHolder 2"/>
          <p:cNvSpPr>
            <a:spLocks noGrp="1"/>
          </p:cNvSpPr>
          <p:nvPr>
            <p:ph type="body"/>
          </p:nvPr>
        </p:nvSpPr>
        <p:spPr>
          <a:xfrm>
            <a:off x="457200" y="1604520"/>
            <a:ext cx="3926160" cy="1896840"/>
          </a:xfrm>
          <a:prstGeom prst="rect">
            <a:avLst/>
          </a:prstGeom>
        </p:spPr>
        <p:txBody>
          <a:bodyPr wrap="none" lIns="0" tIns="0" rIns="0" bIns="0"/>
          <a:lstStyle/>
          <a:p>
            <a:endParaRPr/>
          </a:p>
        </p:txBody>
      </p:sp>
      <p:sp>
        <p:nvSpPr>
          <p:cNvPr id="36" name="PlaceHolder 3"/>
          <p:cNvSpPr>
            <a:spLocks noGrp="1"/>
          </p:cNvSpPr>
          <p:nvPr>
            <p:ph type="body"/>
          </p:nvPr>
        </p:nvSpPr>
        <p:spPr>
          <a:xfrm>
            <a:off x="4579920" y="1604520"/>
            <a:ext cx="3926160" cy="1896840"/>
          </a:xfrm>
          <a:prstGeom prst="rect">
            <a:avLst/>
          </a:prstGeom>
        </p:spPr>
        <p:txBody>
          <a:bodyPr wrap="none" lIns="0" tIns="0" rIns="0" bIns="0"/>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5" name="PlaceHolder 1"/>
          <p:cNvSpPr>
            <a:spLocks noGrp="1"/>
          </p:cNvSpPr>
          <p:nvPr>
            <p:ph type="title"/>
          </p:nvPr>
        </p:nvSpPr>
        <p:spPr>
          <a:xfrm>
            <a:off x="457200" y="273600"/>
            <a:ext cx="8229240" cy="1145160"/>
          </a:xfrm>
          <a:prstGeom prst="rect">
            <a:avLst/>
          </a:prstGeom>
        </p:spPr>
        <p:txBody>
          <a:bodyPr wrap="none" lIns="0" tIns="0" rIns="0" bIns="0" anchor="ctr"/>
          <a:lstStyle/>
          <a:p>
            <a:endParaRPr/>
          </a:p>
        </p:txBody>
      </p:sp>
      <p:sp>
        <p:nvSpPr>
          <p:cNvPr id="6" name="PlaceHolder 2"/>
          <p:cNvSpPr>
            <a:spLocks noGrp="1"/>
          </p:cNvSpPr>
          <p:nvPr>
            <p:ph type="subTitle"/>
          </p:nvPr>
        </p:nvSpPr>
        <p:spPr>
          <a:xfrm>
            <a:off x="457200" y="1604520"/>
            <a:ext cx="8046360" cy="3977640"/>
          </a:xfrm>
          <a:prstGeom prst="rect">
            <a:avLst/>
          </a:prstGeom>
        </p:spPr>
        <p:txBody>
          <a:bodyPr wrap="none" lIns="0" tIns="0" rIns="0" bIns="0" anchor="ctr"/>
          <a:lstStyle/>
          <a:p>
            <a:pPr algn="ctr"/>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7" name="PlaceHolder 1"/>
          <p:cNvSpPr>
            <a:spLocks noGrp="1"/>
          </p:cNvSpPr>
          <p:nvPr>
            <p:ph type="title"/>
          </p:nvPr>
        </p:nvSpPr>
        <p:spPr>
          <a:xfrm>
            <a:off x="457200" y="273600"/>
            <a:ext cx="8229240" cy="1145160"/>
          </a:xfrm>
          <a:prstGeom prst="rect">
            <a:avLst/>
          </a:prstGeom>
        </p:spPr>
        <p:txBody>
          <a:bodyPr wrap="none" lIns="0" tIns="0" rIns="0" bIns="0" anchor="ctr"/>
          <a:lstStyle/>
          <a:p>
            <a:endParaRPr/>
          </a:p>
        </p:txBody>
      </p:sp>
      <p:sp>
        <p:nvSpPr>
          <p:cNvPr id="8" name="PlaceHolder 2"/>
          <p:cNvSpPr>
            <a:spLocks noGrp="1"/>
          </p:cNvSpPr>
          <p:nvPr>
            <p:ph type="body"/>
          </p:nvPr>
        </p:nvSpPr>
        <p:spPr>
          <a:xfrm>
            <a:off x="457200" y="1604520"/>
            <a:ext cx="8046360" cy="3977280"/>
          </a:xfrm>
          <a:prstGeom prst="rect">
            <a:avLst/>
          </a:prstGeom>
        </p:spPr>
        <p:txBody>
          <a:bodyPr wrap="none" lIns="0" tIns="0" rIns="0" bIns="0"/>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9" name="PlaceHolder 1"/>
          <p:cNvSpPr>
            <a:spLocks noGrp="1"/>
          </p:cNvSpPr>
          <p:nvPr>
            <p:ph type="title"/>
          </p:nvPr>
        </p:nvSpPr>
        <p:spPr>
          <a:xfrm>
            <a:off x="457200" y="273600"/>
            <a:ext cx="8229240" cy="1145160"/>
          </a:xfrm>
          <a:prstGeom prst="rect">
            <a:avLst/>
          </a:prstGeom>
        </p:spPr>
        <p:txBody>
          <a:bodyPr wrap="none" lIns="0" tIns="0" rIns="0" bIns="0" anchor="ctr"/>
          <a:lstStyle/>
          <a:p>
            <a:endParaRPr/>
          </a:p>
        </p:txBody>
      </p:sp>
      <p:sp>
        <p:nvSpPr>
          <p:cNvPr id="10" name="PlaceHolder 2"/>
          <p:cNvSpPr>
            <a:spLocks noGrp="1"/>
          </p:cNvSpPr>
          <p:nvPr>
            <p:ph type="body"/>
          </p:nvPr>
        </p:nvSpPr>
        <p:spPr>
          <a:xfrm>
            <a:off x="457200" y="1604520"/>
            <a:ext cx="3926160" cy="3977280"/>
          </a:xfrm>
          <a:prstGeom prst="rect">
            <a:avLst/>
          </a:prstGeom>
        </p:spPr>
        <p:txBody>
          <a:bodyPr wrap="none" lIns="0" tIns="0" rIns="0" bIns="0"/>
          <a:lstStyle/>
          <a:p>
            <a:endParaRPr/>
          </a:p>
        </p:txBody>
      </p:sp>
      <p:sp>
        <p:nvSpPr>
          <p:cNvPr id="11" name="PlaceHolder 3"/>
          <p:cNvSpPr>
            <a:spLocks noGrp="1"/>
          </p:cNvSpPr>
          <p:nvPr>
            <p:ph type="body"/>
          </p:nvPr>
        </p:nvSpPr>
        <p:spPr>
          <a:xfrm>
            <a:off x="4579920" y="1604520"/>
            <a:ext cx="3926160" cy="3977280"/>
          </a:xfrm>
          <a:prstGeom prst="rect">
            <a:avLst/>
          </a:prstGeom>
        </p:spPr>
        <p:txBody>
          <a:bodyPr wrap="none" lIns="0" tIns="0" rIns="0" bIns="0"/>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12" name="PlaceHolder 1"/>
          <p:cNvSpPr>
            <a:spLocks noGrp="1"/>
          </p:cNvSpPr>
          <p:nvPr>
            <p:ph type="title"/>
          </p:nvPr>
        </p:nvSpPr>
        <p:spPr>
          <a:xfrm>
            <a:off x="457200" y="273600"/>
            <a:ext cx="8229240" cy="1145160"/>
          </a:xfrm>
          <a:prstGeom prst="rect">
            <a:avLst/>
          </a:prstGeom>
        </p:spPr>
        <p:txBody>
          <a:bodyPr wrap="none" lIns="0" tIns="0" rIns="0" bIns="0" anchor="ct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13" name="PlaceHolder 1"/>
          <p:cNvSpPr>
            <a:spLocks noGrp="1"/>
          </p:cNvSpPr>
          <p:nvPr>
            <p:ph type="subTitle"/>
          </p:nvPr>
        </p:nvSpPr>
        <p:spPr>
          <a:xfrm>
            <a:off x="457200" y="273600"/>
            <a:ext cx="8229240" cy="5308200"/>
          </a:xfrm>
          <a:prstGeom prst="rect">
            <a:avLst/>
          </a:prstGeom>
        </p:spPr>
        <p:txBody>
          <a:bodyPr wrap="none" lIns="0" tIns="0" rIns="0" bIns="0" anchor="ctr"/>
          <a:lstStyle/>
          <a:p>
            <a:pPr algn="ctr"/>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14" name="PlaceHolder 1"/>
          <p:cNvSpPr>
            <a:spLocks noGrp="1"/>
          </p:cNvSpPr>
          <p:nvPr>
            <p:ph type="title"/>
          </p:nvPr>
        </p:nvSpPr>
        <p:spPr>
          <a:xfrm>
            <a:off x="457200" y="273600"/>
            <a:ext cx="8229240" cy="1145160"/>
          </a:xfrm>
          <a:prstGeom prst="rect">
            <a:avLst/>
          </a:prstGeom>
        </p:spPr>
        <p:txBody>
          <a:bodyPr wrap="none" lIns="0" tIns="0" rIns="0" bIns="0" anchor="ctr"/>
          <a:lstStyle/>
          <a:p>
            <a:endParaRPr/>
          </a:p>
        </p:txBody>
      </p:sp>
      <p:sp>
        <p:nvSpPr>
          <p:cNvPr id="15" name="PlaceHolder 2"/>
          <p:cNvSpPr>
            <a:spLocks noGrp="1"/>
          </p:cNvSpPr>
          <p:nvPr>
            <p:ph type="body"/>
          </p:nvPr>
        </p:nvSpPr>
        <p:spPr>
          <a:xfrm>
            <a:off x="457200" y="1604520"/>
            <a:ext cx="3926160" cy="1896840"/>
          </a:xfrm>
          <a:prstGeom prst="rect">
            <a:avLst/>
          </a:prstGeom>
        </p:spPr>
        <p:txBody>
          <a:bodyPr wrap="none" lIns="0" tIns="0" rIns="0" bIns="0"/>
          <a:lstStyle/>
          <a:p>
            <a:endParaRPr/>
          </a:p>
        </p:txBody>
      </p:sp>
      <p:sp>
        <p:nvSpPr>
          <p:cNvPr id="16" name="PlaceHolder 3"/>
          <p:cNvSpPr>
            <a:spLocks noGrp="1"/>
          </p:cNvSpPr>
          <p:nvPr>
            <p:ph type="body"/>
          </p:nvPr>
        </p:nvSpPr>
        <p:spPr>
          <a:xfrm>
            <a:off x="457200" y="3681720"/>
            <a:ext cx="3926160" cy="1896840"/>
          </a:xfrm>
          <a:prstGeom prst="rect">
            <a:avLst/>
          </a:prstGeom>
        </p:spPr>
        <p:txBody>
          <a:bodyPr wrap="none" lIns="0" tIns="0" rIns="0" bIns="0"/>
          <a:lstStyle/>
          <a:p>
            <a:endParaRPr/>
          </a:p>
        </p:txBody>
      </p:sp>
      <p:sp>
        <p:nvSpPr>
          <p:cNvPr id="17" name="PlaceHolder 4"/>
          <p:cNvSpPr>
            <a:spLocks noGrp="1"/>
          </p:cNvSpPr>
          <p:nvPr>
            <p:ph type="body"/>
          </p:nvPr>
        </p:nvSpPr>
        <p:spPr>
          <a:xfrm>
            <a:off x="4579920" y="1604520"/>
            <a:ext cx="3926160" cy="3977280"/>
          </a:xfrm>
          <a:prstGeom prst="rect">
            <a:avLst/>
          </a:prstGeom>
        </p:spPr>
        <p:txBody>
          <a:bodyPr wrap="none" lIns="0" tIns="0" rIns="0" bIns="0"/>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18" name="PlaceHolder 1"/>
          <p:cNvSpPr>
            <a:spLocks noGrp="1"/>
          </p:cNvSpPr>
          <p:nvPr>
            <p:ph type="title"/>
          </p:nvPr>
        </p:nvSpPr>
        <p:spPr>
          <a:xfrm>
            <a:off x="457200" y="273600"/>
            <a:ext cx="8229240" cy="1145160"/>
          </a:xfrm>
          <a:prstGeom prst="rect">
            <a:avLst/>
          </a:prstGeom>
        </p:spPr>
        <p:txBody>
          <a:bodyPr wrap="none" lIns="0" tIns="0" rIns="0" bIns="0" anchor="ctr"/>
          <a:lstStyle/>
          <a:p>
            <a:endParaRPr/>
          </a:p>
        </p:txBody>
      </p:sp>
      <p:sp>
        <p:nvSpPr>
          <p:cNvPr id="19" name="PlaceHolder 2"/>
          <p:cNvSpPr>
            <a:spLocks noGrp="1"/>
          </p:cNvSpPr>
          <p:nvPr>
            <p:ph type="body"/>
          </p:nvPr>
        </p:nvSpPr>
        <p:spPr>
          <a:xfrm>
            <a:off x="457200" y="1604520"/>
            <a:ext cx="3926160" cy="3977280"/>
          </a:xfrm>
          <a:prstGeom prst="rect">
            <a:avLst/>
          </a:prstGeom>
        </p:spPr>
        <p:txBody>
          <a:bodyPr wrap="none" lIns="0" tIns="0" rIns="0" bIns="0"/>
          <a:lstStyle/>
          <a:p>
            <a:endParaRPr/>
          </a:p>
        </p:txBody>
      </p:sp>
      <p:sp>
        <p:nvSpPr>
          <p:cNvPr id="20" name="PlaceHolder 3"/>
          <p:cNvSpPr>
            <a:spLocks noGrp="1"/>
          </p:cNvSpPr>
          <p:nvPr>
            <p:ph type="body"/>
          </p:nvPr>
        </p:nvSpPr>
        <p:spPr>
          <a:xfrm>
            <a:off x="4579920" y="1604520"/>
            <a:ext cx="3926160" cy="1896840"/>
          </a:xfrm>
          <a:prstGeom prst="rect">
            <a:avLst/>
          </a:prstGeom>
        </p:spPr>
        <p:txBody>
          <a:bodyPr wrap="none" lIns="0" tIns="0" rIns="0" bIns="0"/>
          <a:lstStyle/>
          <a:p>
            <a:endParaRPr/>
          </a:p>
        </p:txBody>
      </p:sp>
      <p:sp>
        <p:nvSpPr>
          <p:cNvPr id="21" name="PlaceHolder 4"/>
          <p:cNvSpPr>
            <a:spLocks noGrp="1"/>
          </p:cNvSpPr>
          <p:nvPr>
            <p:ph type="body"/>
          </p:nvPr>
        </p:nvSpPr>
        <p:spPr>
          <a:xfrm>
            <a:off x="4579920" y="3681720"/>
            <a:ext cx="3926160" cy="1896840"/>
          </a:xfrm>
          <a:prstGeom prst="rect">
            <a:avLst/>
          </a:prstGeom>
        </p:spPr>
        <p:txBody>
          <a:bodyPr wrap="none" lIns="0" tIns="0" rIns="0" bIns="0"/>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22" name="PlaceHolder 1"/>
          <p:cNvSpPr>
            <a:spLocks noGrp="1"/>
          </p:cNvSpPr>
          <p:nvPr>
            <p:ph type="title"/>
          </p:nvPr>
        </p:nvSpPr>
        <p:spPr>
          <a:xfrm>
            <a:off x="457200" y="273600"/>
            <a:ext cx="8229240" cy="1145160"/>
          </a:xfrm>
          <a:prstGeom prst="rect">
            <a:avLst/>
          </a:prstGeom>
        </p:spPr>
        <p:txBody>
          <a:bodyPr wrap="none" lIns="0" tIns="0" rIns="0" bIns="0" anchor="ctr"/>
          <a:lstStyle/>
          <a:p>
            <a:endParaRPr/>
          </a:p>
        </p:txBody>
      </p:sp>
      <p:sp>
        <p:nvSpPr>
          <p:cNvPr id="23" name="PlaceHolder 2"/>
          <p:cNvSpPr>
            <a:spLocks noGrp="1"/>
          </p:cNvSpPr>
          <p:nvPr>
            <p:ph type="body"/>
          </p:nvPr>
        </p:nvSpPr>
        <p:spPr>
          <a:xfrm>
            <a:off x="457200" y="1604520"/>
            <a:ext cx="3926160" cy="1896840"/>
          </a:xfrm>
          <a:prstGeom prst="rect">
            <a:avLst/>
          </a:prstGeom>
        </p:spPr>
        <p:txBody>
          <a:bodyPr wrap="none" lIns="0" tIns="0" rIns="0" bIns="0"/>
          <a:lstStyle/>
          <a:p>
            <a:endParaRPr/>
          </a:p>
        </p:txBody>
      </p:sp>
      <p:sp>
        <p:nvSpPr>
          <p:cNvPr id="24" name="PlaceHolder 3"/>
          <p:cNvSpPr>
            <a:spLocks noGrp="1"/>
          </p:cNvSpPr>
          <p:nvPr>
            <p:ph type="body"/>
          </p:nvPr>
        </p:nvSpPr>
        <p:spPr>
          <a:xfrm>
            <a:off x="4579920" y="1604520"/>
            <a:ext cx="3926160" cy="1896840"/>
          </a:xfrm>
          <a:prstGeom prst="rect">
            <a:avLst/>
          </a:prstGeom>
        </p:spPr>
        <p:txBody>
          <a:bodyPr wrap="none" lIns="0" tIns="0" rIns="0" bIns="0"/>
          <a:lstStyle/>
          <a:p>
            <a:endParaRPr/>
          </a:p>
        </p:txBody>
      </p:sp>
      <p:sp>
        <p:nvSpPr>
          <p:cNvPr id="25" name="PlaceHolder 4"/>
          <p:cNvSpPr>
            <a:spLocks noGrp="1"/>
          </p:cNvSpPr>
          <p:nvPr>
            <p:ph type="body"/>
          </p:nvPr>
        </p:nvSpPr>
        <p:spPr>
          <a:xfrm>
            <a:off x="457200" y="3681720"/>
            <a:ext cx="8045640" cy="1896840"/>
          </a:xfrm>
          <a:prstGeom prst="rect">
            <a:avLst/>
          </a:prstGeom>
        </p:spPr>
        <p:txBody>
          <a:bodyPr wrap="none" lIns="0" tIns="0" rIns="0" bIns="0"/>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PlaceHolder 1"/>
          <p:cNvSpPr>
            <a:spLocks noGrp="1"/>
          </p:cNvSpPr>
          <p:nvPr>
            <p:ph type="dt"/>
          </p:nvPr>
        </p:nvSpPr>
        <p:spPr>
          <a:xfrm>
            <a:off x="0" y="0"/>
            <a:ext cx="0" cy="0"/>
          </a:xfrm>
          <a:prstGeom prst="rect">
            <a:avLst/>
          </a:prstGeom>
        </p:spPr>
        <p:txBody>
          <a:bodyPr lIns="90000" tIns="45000" rIns="90000" bIns="45000"/>
          <a:lstStyle/>
          <a:p>
            <a:pPr>
              <a:lnSpc>
                <a:spcPct val="100000"/>
              </a:lnSpc>
            </a:pPr>
            <a:r>
              <a:rPr lang="en-IN">
                <a:solidFill>
                  <a:srgbClr val="000000"/>
                </a:solidFill>
                <a:latin typeface="Calibri"/>
              </a:rPr>
              <a:t>27/04/17</a:t>
            </a:r>
            <a:endParaRPr/>
          </a:p>
        </p:txBody>
      </p:sp>
      <p:sp>
        <p:nvSpPr>
          <p:cNvPr id="6" name="PlaceHolder 2"/>
          <p:cNvSpPr>
            <a:spLocks noGrp="1"/>
          </p:cNvSpPr>
          <p:nvPr>
            <p:ph type="ftr"/>
          </p:nvPr>
        </p:nvSpPr>
        <p:spPr>
          <a:xfrm>
            <a:off x="0" y="0"/>
            <a:ext cx="0" cy="0"/>
          </a:xfrm>
          <a:prstGeom prst="rect">
            <a:avLst/>
          </a:prstGeom>
        </p:spPr>
        <p:txBody>
          <a:bodyPr lIns="90000" tIns="45000" rIns="90000" bIns="45000"/>
          <a:lstStyle/>
          <a:p>
            <a:endParaRPr/>
          </a:p>
        </p:txBody>
      </p:sp>
      <p:sp>
        <p:nvSpPr>
          <p:cNvPr id="2" name="PlaceHolder 3"/>
          <p:cNvSpPr>
            <a:spLocks noGrp="1"/>
          </p:cNvSpPr>
          <p:nvPr>
            <p:ph type="sldNum"/>
          </p:nvPr>
        </p:nvSpPr>
        <p:spPr>
          <a:xfrm>
            <a:off x="0" y="0"/>
            <a:ext cx="0" cy="0"/>
          </a:xfrm>
          <a:prstGeom prst="rect">
            <a:avLst/>
          </a:prstGeom>
        </p:spPr>
        <p:txBody>
          <a:bodyPr lIns="90000" tIns="45000" rIns="90000" bIns="45000"/>
          <a:lstStyle/>
          <a:p>
            <a:pPr>
              <a:lnSpc>
                <a:spcPct val="100000"/>
              </a:lnSpc>
            </a:pPr>
            <a:fld id="{51514121-B191-41B1-B131-A11131C15111}" type="slidenum">
              <a:rPr lang="en-IN">
                <a:solidFill>
                  <a:srgbClr val="000000"/>
                </a:solidFill>
                <a:latin typeface="Calibri"/>
              </a:rPr>
              <a:pPr>
                <a:lnSpc>
                  <a:spcPct val="100000"/>
                </a:lnSpc>
              </a:pPr>
              <a:t>‹#›</a:t>
            </a:fld>
            <a:endParaRPr/>
          </a:p>
        </p:txBody>
      </p:sp>
      <p:sp>
        <p:nvSpPr>
          <p:cNvPr id="3" name="PlaceHolder 4"/>
          <p:cNvSpPr>
            <a:spLocks noGrp="1"/>
          </p:cNvSpPr>
          <p:nvPr>
            <p:ph type="title"/>
          </p:nvPr>
        </p:nvSpPr>
        <p:spPr>
          <a:xfrm>
            <a:off x="457200" y="273600"/>
            <a:ext cx="8229240" cy="1144800"/>
          </a:xfrm>
          <a:prstGeom prst="rect">
            <a:avLst/>
          </a:prstGeom>
        </p:spPr>
        <p:txBody>
          <a:bodyPr wrap="none" lIns="0" tIns="0" rIns="0" bIns="0" anchor="ctr"/>
          <a:lstStyle/>
          <a:p>
            <a:r>
              <a:rPr lang="en-US"/>
              <a:t>Click to edit the title text format</a:t>
            </a:r>
            <a:endParaRPr/>
          </a:p>
        </p:txBody>
      </p:sp>
      <p:sp>
        <p:nvSpPr>
          <p:cNvPr id="4" name="PlaceHolder 5"/>
          <p:cNvSpPr>
            <a:spLocks noGrp="1"/>
          </p:cNvSpPr>
          <p:nvPr>
            <p:ph type="body"/>
          </p:nvPr>
        </p:nvSpPr>
        <p:spPr>
          <a:xfrm>
            <a:off x="457200" y="1604520"/>
            <a:ext cx="8046360" cy="3977280"/>
          </a:xfrm>
          <a:prstGeom prst="rect">
            <a:avLst/>
          </a:prstGeom>
        </p:spPr>
        <p:txBody>
          <a:bodyPr wrap="none" lIns="0" tIns="0" rIns="0" bIns="0"/>
          <a:lstStyle/>
          <a:p>
            <a:pPr>
              <a:buSzPct val="45000"/>
              <a:buFont typeface="StarSymbol"/>
              <a:buChar char=""/>
            </a:pPr>
            <a:r>
              <a:rPr lang="en-US"/>
              <a:t>Click to edit the outline text format</a:t>
            </a:r>
            <a:endParaRPr/>
          </a:p>
          <a:p>
            <a:pPr lvl="1">
              <a:buSzPct val="75000"/>
              <a:buFont typeface="StarSymbol"/>
              <a:buChar char=""/>
            </a:pPr>
            <a:r>
              <a:rPr lang="en-US"/>
              <a:t>Second Outline Level</a:t>
            </a:r>
            <a:endParaRPr/>
          </a:p>
          <a:p>
            <a:pPr lvl="2">
              <a:buSzPct val="45000"/>
              <a:buFont typeface="StarSymbol"/>
              <a:buChar char=""/>
            </a:pPr>
            <a:r>
              <a:rPr lang="en-US"/>
              <a:t>Third Outline Level</a:t>
            </a:r>
            <a:endParaRPr/>
          </a:p>
          <a:p>
            <a:pPr lvl="3">
              <a:buSzPct val="75000"/>
              <a:buFont typeface="StarSymbol"/>
              <a:buChar char=""/>
            </a:pPr>
            <a:r>
              <a:rPr lang="en-US"/>
              <a:t>Fourth Outline Level</a:t>
            </a:r>
            <a:endParaRPr/>
          </a:p>
          <a:p>
            <a:pPr lvl="4">
              <a:buSzPct val="45000"/>
              <a:buFont typeface="StarSymbol"/>
              <a:buChar char=""/>
            </a:pPr>
            <a:r>
              <a:rPr lang="en-US"/>
              <a:t>Fifth Outline Level</a:t>
            </a:r>
            <a:endParaRPr/>
          </a:p>
          <a:p>
            <a:pPr lvl="5">
              <a:buSzPct val="45000"/>
              <a:buFont typeface="StarSymbol"/>
              <a:buChar char=""/>
            </a:pPr>
            <a:r>
              <a:rPr lang="en-US"/>
              <a:t>Sixth Outline Level</a:t>
            </a:r>
            <a:endParaRPr/>
          </a:p>
          <a:p>
            <a:pPr lvl="6">
              <a:buSzPct val="45000"/>
              <a:buFont typeface="StarSymbol"/>
              <a:buChar char=""/>
            </a:pPr>
            <a:r>
              <a:rPr lang="en-US"/>
              <a:t>Seventh Outline Level</a:t>
            </a:r>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p:bodyStyle/>
    <p:otherStyle/>
  </p:txStyles>
</p:sldMaster>
</file>

<file path=ppt/slides/_rels/slide1.xml.rels><?xml version="1.0" encoding="UTF-8" standalone="yes"?>
<Relationships xmlns="http://schemas.openxmlformats.org/package/2006/relationships"><Relationship Id="rId2" Type="http://schemas.openxmlformats.org/officeDocument/2006/relationships/hyperlink" Target="http://www.pcpolytechnic.com/computer/learning.html"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hyperlink" Target="http://www.pcpolytechnic.com/contact-us.html" TargetMode="External"/><Relationship Id="rId2" Type="http://schemas.openxmlformats.org/officeDocument/2006/relationships/image" Target="../media/image11.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CustomShape 1"/>
          <p:cNvSpPr/>
          <p:nvPr/>
        </p:nvSpPr>
        <p:spPr>
          <a:xfrm>
            <a:off x="533520" y="990720"/>
            <a:ext cx="8610120" cy="1309320"/>
          </a:xfrm>
          <a:prstGeom prst="rect">
            <a:avLst/>
          </a:prstGeom>
        </p:spPr>
        <p:txBody>
          <a:bodyPr lIns="90000" tIns="45000" rIns="90000" bIns="45000"/>
          <a:lstStyle/>
          <a:p>
            <a:pPr>
              <a:lnSpc>
                <a:spcPct val="100000"/>
              </a:lnSpc>
            </a:pPr>
            <a:r>
              <a:rPr lang="en-IN" sz="4000" b="1">
                <a:solidFill>
                  <a:srgbClr val="000000"/>
                </a:solidFill>
                <a:latin typeface="Times New Roman"/>
              </a:rPr>
              <a:t>Chapter 3 :</a:t>
            </a:r>
            <a:endParaRPr/>
          </a:p>
          <a:p>
            <a:pPr>
              <a:lnSpc>
                <a:spcPct val="100000"/>
              </a:lnSpc>
            </a:pPr>
            <a:r>
              <a:rPr lang="en-IN" sz="4000" b="1">
                <a:solidFill>
                  <a:srgbClr val="000000"/>
                </a:solidFill>
                <a:latin typeface="Times New Roman"/>
              </a:rPr>
              <a:t>	Display Device and Interfacing</a:t>
            </a:r>
            <a:endParaRPr/>
          </a:p>
        </p:txBody>
      </p:sp>
      <p:sp>
        <p:nvSpPr>
          <p:cNvPr id="4" name="TextBox 3"/>
          <p:cNvSpPr txBox="1"/>
          <p:nvPr/>
        </p:nvSpPr>
        <p:spPr>
          <a:xfrm>
            <a:off x="3733800" y="5791200"/>
            <a:ext cx="4953000" cy="369332"/>
          </a:xfrm>
          <a:prstGeom prst="rect">
            <a:avLst/>
          </a:prstGeom>
          <a:noFill/>
        </p:spPr>
        <p:txBody>
          <a:bodyPr wrap="square" rtlCol="0">
            <a:spAutoFit/>
          </a:bodyPr>
          <a:lstStyle/>
          <a:p>
            <a:r>
              <a:rPr lang="en-US" dirty="0" smtClean="0">
                <a:hlinkClick r:id="rId2"/>
              </a:rPr>
              <a:t>Visit for more Learning Resources</a:t>
            </a:r>
            <a:endParaRPr 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 name="Picture 2"/>
          <p:cNvPicPr/>
          <p:nvPr/>
        </p:nvPicPr>
        <p:blipFill>
          <a:blip r:embed="rId2"/>
          <a:stretch>
            <a:fillRect/>
          </a:stretch>
        </p:blipFill>
        <p:spPr>
          <a:xfrm>
            <a:off x="514440" y="704880"/>
            <a:ext cx="8115120" cy="5447880"/>
          </a:xfrm>
          <a:prstGeom prst="rect">
            <a:avLst/>
          </a:prstGeom>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 name="CustomShape 1"/>
          <p:cNvSpPr/>
          <p:nvPr/>
        </p:nvSpPr>
        <p:spPr>
          <a:xfrm>
            <a:off x="228600" y="0"/>
            <a:ext cx="8686440" cy="6308280"/>
          </a:xfrm>
          <a:prstGeom prst="rect">
            <a:avLst/>
          </a:prstGeom>
        </p:spPr>
        <p:txBody>
          <a:bodyPr lIns="90000" tIns="45000" rIns="90000" bIns="45000"/>
          <a:lstStyle/>
          <a:p>
            <a:pPr>
              <a:lnSpc>
                <a:spcPct val="100000"/>
              </a:lnSpc>
            </a:pPr>
            <a:r>
              <a:rPr lang="en-IN" sz="2400" b="1">
                <a:solidFill>
                  <a:srgbClr val="000000"/>
                </a:solidFill>
                <a:latin typeface="Times New Roman"/>
              </a:rPr>
              <a:t>Touch Screen Display :</a:t>
            </a:r>
            <a:endParaRPr/>
          </a:p>
          <a:p>
            <a:pPr>
              <a:lnSpc>
                <a:spcPct val="100000"/>
              </a:lnSpc>
            </a:pPr>
            <a:r>
              <a:rPr lang="en-IN" sz="2400">
                <a:solidFill>
                  <a:srgbClr val="000000"/>
                </a:solidFill>
                <a:latin typeface="Times New Roman"/>
              </a:rPr>
              <a:t>Is an Electronic Visual display</a:t>
            </a:r>
            <a:endParaRPr/>
          </a:p>
          <a:p>
            <a:pPr>
              <a:lnSpc>
                <a:spcPct val="100000"/>
              </a:lnSpc>
            </a:pPr>
            <a:endParaRPr/>
          </a:p>
          <a:p>
            <a:pPr>
              <a:lnSpc>
                <a:spcPct val="100000"/>
              </a:lnSpc>
            </a:pPr>
            <a:r>
              <a:rPr lang="en-IN" sz="2400" b="1">
                <a:solidFill>
                  <a:srgbClr val="000000"/>
                </a:solidFill>
                <a:latin typeface="Times New Roman"/>
              </a:rPr>
              <a:t>Component of touch screen :</a:t>
            </a:r>
            <a:endParaRPr/>
          </a:p>
          <a:p>
            <a:pPr>
              <a:lnSpc>
                <a:spcPct val="100000"/>
              </a:lnSpc>
              <a:buFont typeface="StarSymbol"/>
              <a:buAutoNum type="arabicPeriod"/>
            </a:pPr>
            <a:r>
              <a:rPr lang="en-IN" sz="2400">
                <a:solidFill>
                  <a:srgbClr val="000000"/>
                </a:solidFill>
                <a:latin typeface="Times New Roman"/>
              </a:rPr>
              <a:t>Touch sensor – detect the location </a:t>
            </a:r>
            <a:endParaRPr/>
          </a:p>
          <a:p>
            <a:pPr>
              <a:lnSpc>
                <a:spcPct val="100000"/>
              </a:lnSpc>
              <a:buFont typeface="StarSymbol"/>
              <a:buAutoNum type="arabicPeriod"/>
            </a:pPr>
            <a:r>
              <a:rPr lang="en-IN" sz="2400">
                <a:solidFill>
                  <a:srgbClr val="000000"/>
                </a:solidFill>
                <a:latin typeface="Times New Roman"/>
              </a:rPr>
              <a:t>Controller – interface between the sensor and the display</a:t>
            </a:r>
            <a:endParaRPr/>
          </a:p>
          <a:p>
            <a:pPr>
              <a:lnSpc>
                <a:spcPct val="100000"/>
              </a:lnSpc>
            </a:pPr>
            <a:r>
              <a:rPr lang="en-IN" sz="2400">
                <a:solidFill>
                  <a:srgbClr val="000000"/>
                </a:solidFill>
                <a:latin typeface="Times New Roman"/>
              </a:rPr>
              <a:t>		          - take info from touch screen &amp; translates it     into info a computer /processor can understand</a:t>
            </a:r>
            <a:endParaRPr/>
          </a:p>
          <a:p>
            <a:pPr>
              <a:lnSpc>
                <a:spcPct val="100000"/>
              </a:lnSpc>
              <a:buFont typeface="StarSymbol"/>
              <a:buAutoNum type="arabicPeriod"/>
            </a:pPr>
            <a:r>
              <a:rPr lang="en-IN" sz="2400">
                <a:solidFill>
                  <a:srgbClr val="000000"/>
                </a:solidFill>
                <a:latin typeface="Times New Roman"/>
              </a:rPr>
              <a:t>Software driver – control communication</a:t>
            </a:r>
            <a:endParaRPr/>
          </a:p>
          <a:p>
            <a:pPr>
              <a:lnSpc>
                <a:spcPct val="100000"/>
              </a:lnSpc>
            </a:pPr>
            <a:endParaRPr/>
          </a:p>
          <a:p>
            <a:pPr>
              <a:lnSpc>
                <a:spcPct val="100000"/>
              </a:lnSpc>
            </a:pPr>
            <a:endParaRPr/>
          </a:p>
          <a:p>
            <a:pPr>
              <a:lnSpc>
                <a:spcPct val="100000"/>
              </a:lnSpc>
            </a:pPr>
            <a:r>
              <a:rPr lang="en-IN" sz="2400" b="1">
                <a:solidFill>
                  <a:srgbClr val="000000"/>
                </a:solidFill>
                <a:latin typeface="Times New Roman"/>
              </a:rPr>
              <a:t>Touch Screen Technologies :</a:t>
            </a:r>
            <a:endParaRPr/>
          </a:p>
          <a:p>
            <a:pPr>
              <a:lnSpc>
                <a:spcPct val="100000"/>
              </a:lnSpc>
              <a:buFont typeface="StarSymbol"/>
              <a:buAutoNum type="arabicPeriod"/>
            </a:pPr>
            <a:r>
              <a:rPr lang="en-IN" sz="2400">
                <a:solidFill>
                  <a:srgbClr val="000000"/>
                </a:solidFill>
                <a:latin typeface="Times New Roman"/>
              </a:rPr>
              <a:t>Resistive</a:t>
            </a:r>
            <a:endParaRPr/>
          </a:p>
          <a:p>
            <a:pPr>
              <a:lnSpc>
                <a:spcPct val="100000"/>
              </a:lnSpc>
              <a:buFont typeface="StarSymbol"/>
              <a:buAutoNum type="arabicPeriod"/>
            </a:pPr>
            <a:r>
              <a:rPr lang="en-IN" sz="2400">
                <a:solidFill>
                  <a:srgbClr val="000000"/>
                </a:solidFill>
                <a:latin typeface="Times New Roman"/>
              </a:rPr>
              <a:t>Capacitive</a:t>
            </a:r>
            <a:endParaRPr/>
          </a:p>
          <a:p>
            <a:pPr>
              <a:lnSpc>
                <a:spcPct val="100000"/>
              </a:lnSpc>
              <a:buFont typeface="StarSymbol"/>
              <a:buAutoNum type="arabicPeriod"/>
            </a:pPr>
            <a:r>
              <a:rPr lang="en-IN" sz="2400">
                <a:solidFill>
                  <a:srgbClr val="000000"/>
                </a:solidFill>
                <a:latin typeface="Times New Roman"/>
              </a:rPr>
              <a:t>Surface Acoustic Wave</a:t>
            </a:r>
            <a:endParaRPr/>
          </a:p>
          <a:p>
            <a:pPr>
              <a:lnSpc>
                <a:spcPct val="100000"/>
              </a:lnSpc>
              <a:buFont typeface="StarSymbol"/>
              <a:buAutoNum type="arabicPeriod"/>
            </a:pPr>
            <a:r>
              <a:rPr lang="en-IN" sz="2400">
                <a:solidFill>
                  <a:srgbClr val="000000"/>
                </a:solidFill>
                <a:latin typeface="Times New Roman"/>
              </a:rPr>
              <a:t>Infrared</a:t>
            </a:r>
            <a:endParaRPr/>
          </a:p>
          <a:p>
            <a:pPr>
              <a:lnSpc>
                <a:spcPct val="100000"/>
              </a:lnSpc>
            </a:pPr>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 name="CustomShape 1"/>
          <p:cNvSpPr/>
          <p:nvPr/>
        </p:nvSpPr>
        <p:spPr>
          <a:xfrm>
            <a:off x="304920" y="304920"/>
            <a:ext cx="8076960" cy="4845240"/>
          </a:xfrm>
          <a:prstGeom prst="rect">
            <a:avLst/>
          </a:prstGeom>
        </p:spPr>
        <p:txBody>
          <a:bodyPr lIns="90000" tIns="45000" rIns="90000" bIns="45000"/>
          <a:lstStyle/>
          <a:p>
            <a:pPr>
              <a:lnSpc>
                <a:spcPct val="100000"/>
              </a:lnSpc>
            </a:pPr>
            <a:r>
              <a:rPr lang="en-IN" sz="2400" b="1">
                <a:solidFill>
                  <a:srgbClr val="000000"/>
                </a:solidFill>
                <a:latin typeface="Times New Roman"/>
              </a:rPr>
              <a:t>Construction and Working of Resistive Touch Screen Technology :</a:t>
            </a:r>
            <a:endParaRPr/>
          </a:p>
          <a:p>
            <a:pPr>
              <a:lnSpc>
                <a:spcPct val="100000"/>
              </a:lnSpc>
            </a:pPr>
            <a:endParaRPr/>
          </a:p>
          <a:p>
            <a:pPr>
              <a:lnSpc>
                <a:spcPct val="100000"/>
              </a:lnSpc>
              <a:buFont typeface="Wingdings" charset="2"/>
              <a:buChar char=""/>
            </a:pPr>
            <a:r>
              <a:rPr lang="en-IN" sz="2400">
                <a:solidFill>
                  <a:srgbClr val="000000"/>
                </a:solidFill>
                <a:latin typeface="Times New Roman"/>
              </a:rPr>
              <a:t>Made up of Polyethylene (PET) and rigid bottom layer made of glass. </a:t>
            </a:r>
            <a:endParaRPr/>
          </a:p>
          <a:p>
            <a:pPr>
              <a:lnSpc>
                <a:spcPct val="100000"/>
              </a:lnSpc>
              <a:buFont typeface="Wingdings" charset="2"/>
              <a:buChar char=""/>
            </a:pPr>
            <a:r>
              <a:rPr lang="en-IN" sz="2400">
                <a:solidFill>
                  <a:srgbClr val="000000"/>
                </a:solidFill>
                <a:latin typeface="Times New Roman"/>
              </a:rPr>
              <a:t>Both layer coated with a conducting component called Indium Tin Oxide (ITO)</a:t>
            </a:r>
            <a:endParaRPr/>
          </a:p>
          <a:p>
            <a:pPr>
              <a:lnSpc>
                <a:spcPct val="100000"/>
              </a:lnSpc>
              <a:buFont typeface="Wingdings" charset="2"/>
              <a:buChar char=""/>
            </a:pPr>
            <a:r>
              <a:rPr lang="en-IN" sz="2400">
                <a:solidFill>
                  <a:srgbClr val="000000"/>
                </a:solidFill>
                <a:latin typeface="Times New Roman"/>
              </a:rPr>
              <a:t>When touch is made, the flexible screen press down and touches the bottom layer. </a:t>
            </a:r>
            <a:endParaRPr/>
          </a:p>
          <a:p>
            <a:pPr>
              <a:lnSpc>
                <a:spcPct val="100000"/>
              </a:lnSpc>
              <a:buFont typeface="Wingdings" charset="2"/>
              <a:buChar char=""/>
            </a:pPr>
            <a:r>
              <a:rPr lang="en-IN" sz="2400">
                <a:solidFill>
                  <a:srgbClr val="000000"/>
                </a:solidFill>
                <a:latin typeface="Times New Roman"/>
              </a:rPr>
              <a:t>A change in electrical current is hence detected and coordinates of the point of touch are calculated by the controller and parsed into readable signals for the operating system to react accordingly.</a:t>
            </a:r>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 name="Picture 2"/>
          <p:cNvPicPr/>
          <p:nvPr/>
        </p:nvPicPr>
        <p:blipFill>
          <a:blip r:embed="rId2"/>
          <a:stretch>
            <a:fillRect/>
          </a:stretch>
        </p:blipFill>
        <p:spPr>
          <a:xfrm>
            <a:off x="463680" y="762120"/>
            <a:ext cx="8216640" cy="5473440"/>
          </a:xfrm>
          <a:prstGeom prst="rect">
            <a:avLst/>
          </a:prstGeom>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 name="CustomShape 1"/>
          <p:cNvSpPr/>
          <p:nvPr/>
        </p:nvSpPr>
        <p:spPr>
          <a:xfrm>
            <a:off x="380880" y="0"/>
            <a:ext cx="8305560" cy="6674040"/>
          </a:xfrm>
          <a:prstGeom prst="rect">
            <a:avLst/>
          </a:prstGeom>
        </p:spPr>
        <p:txBody>
          <a:bodyPr lIns="90000" tIns="45000" rIns="90000" bIns="45000"/>
          <a:lstStyle/>
          <a:p>
            <a:pPr>
              <a:lnSpc>
                <a:spcPct val="100000"/>
              </a:lnSpc>
            </a:pPr>
            <a:r>
              <a:rPr lang="en-IN" sz="2400" b="1">
                <a:solidFill>
                  <a:srgbClr val="000000"/>
                </a:solidFill>
                <a:latin typeface="Times New Roman"/>
              </a:rPr>
              <a:t>Construction and Working of Resistive Touch Screen Technology :</a:t>
            </a:r>
            <a:endParaRPr/>
          </a:p>
          <a:p>
            <a:pPr>
              <a:lnSpc>
                <a:spcPct val="100000"/>
              </a:lnSpc>
            </a:pPr>
            <a:endParaRPr/>
          </a:p>
          <a:p>
            <a:pPr>
              <a:lnSpc>
                <a:spcPct val="100000"/>
              </a:lnSpc>
              <a:buFont typeface="Wingdings" charset="2"/>
              <a:buChar char=""/>
            </a:pPr>
            <a:r>
              <a:rPr lang="en-IN" sz="2400">
                <a:solidFill>
                  <a:srgbClr val="000000"/>
                </a:solidFill>
                <a:latin typeface="Times New Roman"/>
              </a:rPr>
              <a:t>It consist glass panel coated with a capacitive(conducting) component called Indium Tin Oxide (ITO)</a:t>
            </a:r>
            <a:endParaRPr/>
          </a:p>
          <a:p>
            <a:pPr>
              <a:lnSpc>
                <a:spcPct val="100000"/>
              </a:lnSpc>
              <a:buFont typeface="Wingdings" charset="2"/>
              <a:buChar char=""/>
            </a:pPr>
            <a:r>
              <a:rPr lang="en-IN" sz="2400">
                <a:solidFill>
                  <a:srgbClr val="000000"/>
                </a:solidFill>
                <a:latin typeface="Times New Roman"/>
              </a:rPr>
              <a:t>Identified using sensor to sense minor changes in electrical current generated by contact with a finger or changes in electrostatic capacity</a:t>
            </a:r>
            <a:endParaRPr/>
          </a:p>
          <a:p>
            <a:pPr>
              <a:lnSpc>
                <a:spcPct val="100000"/>
              </a:lnSpc>
            </a:pPr>
            <a:endParaRPr/>
          </a:p>
          <a:p>
            <a:pPr>
              <a:lnSpc>
                <a:spcPct val="100000"/>
              </a:lnSpc>
            </a:pPr>
            <a:r>
              <a:rPr lang="en-IN" sz="2400" b="1">
                <a:solidFill>
                  <a:srgbClr val="000000"/>
                </a:solidFill>
                <a:latin typeface="Times New Roman"/>
              </a:rPr>
              <a:t>Construction and Working of Surface Capacitive Touch panel:</a:t>
            </a:r>
            <a:endParaRPr/>
          </a:p>
          <a:p>
            <a:pPr>
              <a:lnSpc>
                <a:spcPct val="100000"/>
              </a:lnSpc>
              <a:buFont typeface="Wingdings" charset="2"/>
              <a:buChar char=""/>
            </a:pPr>
            <a:r>
              <a:rPr lang="en-IN" sz="2400">
                <a:solidFill>
                  <a:srgbClr val="000000"/>
                </a:solidFill>
                <a:latin typeface="Times New Roman"/>
              </a:rPr>
              <a:t>Transparent electrode film is placed at a top of the glass substrate, covered by a protective cover</a:t>
            </a:r>
            <a:endParaRPr/>
          </a:p>
          <a:p>
            <a:pPr>
              <a:lnSpc>
                <a:spcPct val="100000"/>
              </a:lnSpc>
              <a:buFont typeface="Wingdings" charset="2"/>
              <a:buChar char=""/>
            </a:pPr>
            <a:r>
              <a:rPr lang="en-IN" sz="2400">
                <a:solidFill>
                  <a:srgbClr val="000000"/>
                </a:solidFill>
                <a:latin typeface="Times New Roman"/>
              </a:rPr>
              <a:t>Electric voltage is applied to electrodes positioned in four corner of glass subtract , generating a uniform low voltage electrical field across the entire panel</a:t>
            </a:r>
            <a:endParaRPr/>
          </a:p>
          <a:p>
            <a:pPr>
              <a:lnSpc>
                <a:spcPct val="100000"/>
              </a:lnSpc>
              <a:buFont typeface="Wingdings" charset="2"/>
              <a:buChar char=""/>
            </a:pPr>
            <a:r>
              <a:rPr lang="en-IN" sz="2400">
                <a:solidFill>
                  <a:srgbClr val="000000"/>
                </a:solidFill>
                <a:latin typeface="Times New Roman"/>
              </a:rPr>
              <a:t>Difficult to detect contact at 2 or more points at the same time </a:t>
            </a:r>
            <a:endParaRPr/>
          </a:p>
          <a:p>
            <a:pPr>
              <a:lnSpc>
                <a:spcPct val="100000"/>
              </a:lnSpc>
            </a:pPr>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 name="CustomShape 1"/>
          <p:cNvSpPr/>
          <p:nvPr/>
        </p:nvSpPr>
        <p:spPr>
          <a:xfrm>
            <a:off x="457200" y="304920"/>
            <a:ext cx="8152920" cy="1096200"/>
          </a:xfrm>
          <a:prstGeom prst="rect">
            <a:avLst/>
          </a:prstGeom>
        </p:spPr>
        <p:txBody>
          <a:bodyPr lIns="90000" tIns="45000" rIns="90000" bIns="45000"/>
          <a:lstStyle/>
          <a:p>
            <a:pPr>
              <a:lnSpc>
                <a:spcPct val="100000"/>
              </a:lnSpc>
            </a:pPr>
            <a:r>
              <a:rPr lang="en-IN" sz="2400" b="1">
                <a:solidFill>
                  <a:srgbClr val="000000"/>
                </a:solidFill>
                <a:latin typeface="Times New Roman"/>
              </a:rPr>
              <a:t>Construction and Working of Surface Capacitive Touch panel</a:t>
            </a:r>
            <a:r>
              <a:rPr lang="en-IN" b="1">
                <a:solidFill>
                  <a:srgbClr val="000000"/>
                </a:solidFill>
                <a:latin typeface="Times New Roman"/>
              </a:rPr>
              <a:t>:</a:t>
            </a:r>
            <a:endParaRPr/>
          </a:p>
          <a:p>
            <a:pPr>
              <a:lnSpc>
                <a:spcPct val="100000"/>
              </a:lnSpc>
            </a:pPr>
            <a:endParaRPr/>
          </a:p>
        </p:txBody>
      </p:sp>
      <p:pic>
        <p:nvPicPr>
          <p:cNvPr id="54" name="Picture 2"/>
          <p:cNvPicPr/>
          <p:nvPr/>
        </p:nvPicPr>
        <p:blipFill>
          <a:blip r:embed="rId2"/>
          <a:stretch>
            <a:fillRect/>
          </a:stretch>
        </p:blipFill>
        <p:spPr>
          <a:xfrm>
            <a:off x="844560" y="1143000"/>
            <a:ext cx="6927480" cy="5486040"/>
          </a:xfrm>
          <a:prstGeom prst="rect">
            <a:avLst/>
          </a:prstGeom>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 name="CustomShape 1"/>
          <p:cNvSpPr/>
          <p:nvPr/>
        </p:nvSpPr>
        <p:spPr>
          <a:xfrm>
            <a:off x="609480" y="457200"/>
            <a:ext cx="7619760" cy="3747960"/>
          </a:xfrm>
          <a:prstGeom prst="rect">
            <a:avLst/>
          </a:prstGeom>
        </p:spPr>
        <p:txBody>
          <a:bodyPr lIns="90000" tIns="45000" rIns="90000" bIns="45000"/>
          <a:lstStyle/>
          <a:p>
            <a:pPr>
              <a:lnSpc>
                <a:spcPct val="100000"/>
              </a:lnSpc>
            </a:pPr>
            <a:r>
              <a:rPr lang="en-IN" sz="2400" b="1">
                <a:solidFill>
                  <a:srgbClr val="000000"/>
                </a:solidFill>
                <a:latin typeface="Times New Roman"/>
              </a:rPr>
              <a:t>Construction and Working of Projected Capacitive Touch panel:</a:t>
            </a:r>
            <a:endParaRPr/>
          </a:p>
          <a:p>
            <a:pPr>
              <a:lnSpc>
                <a:spcPct val="100000"/>
              </a:lnSpc>
              <a:buFont typeface="Wingdings" charset="2"/>
              <a:buChar char=""/>
            </a:pPr>
            <a:r>
              <a:rPr lang="en-IN" sz="2400">
                <a:solidFill>
                  <a:srgbClr val="000000"/>
                </a:solidFill>
                <a:latin typeface="Times New Roman"/>
              </a:rPr>
              <a:t>Achieve multiple touch technology</a:t>
            </a:r>
            <a:endParaRPr/>
          </a:p>
          <a:p>
            <a:pPr>
              <a:lnSpc>
                <a:spcPct val="100000"/>
              </a:lnSpc>
              <a:buFont typeface="Wingdings" charset="2"/>
              <a:buChar char=""/>
            </a:pPr>
            <a:r>
              <a:rPr lang="en-IN" sz="2400">
                <a:solidFill>
                  <a:srgbClr val="000000"/>
                </a:solidFill>
                <a:latin typeface="Times New Roman"/>
              </a:rPr>
              <a:t>Consist of a substrate incorporating an IC chip for processing computations, over which is a layer of numerous transparent electrodes is positioned</a:t>
            </a:r>
            <a:endParaRPr/>
          </a:p>
          <a:p>
            <a:pPr>
              <a:lnSpc>
                <a:spcPct val="100000"/>
              </a:lnSpc>
              <a:buFont typeface="Wingdings" charset="2"/>
              <a:buChar char=""/>
            </a:pPr>
            <a:r>
              <a:rPr lang="en-IN" sz="2400">
                <a:solidFill>
                  <a:srgbClr val="000000"/>
                </a:solidFill>
                <a:latin typeface="Times New Roman"/>
              </a:rPr>
              <a:t>Large number of electrodes enables accurate detection of contact at multiple points</a:t>
            </a:r>
            <a:endParaRPr/>
          </a:p>
          <a:p>
            <a:pPr>
              <a:lnSpc>
                <a:spcPct val="100000"/>
              </a:lnSpc>
            </a:pPr>
            <a:endParaRPr/>
          </a:p>
          <a:p>
            <a:pPr>
              <a:lnSpc>
                <a:spcPct val="100000"/>
              </a:lnSpc>
            </a:pPr>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6" name="Picture 2"/>
          <p:cNvPicPr/>
          <p:nvPr/>
        </p:nvPicPr>
        <p:blipFill>
          <a:blip r:embed="rId2"/>
          <a:stretch>
            <a:fillRect/>
          </a:stretch>
        </p:blipFill>
        <p:spPr>
          <a:xfrm>
            <a:off x="914400" y="609480"/>
            <a:ext cx="7467120" cy="5562360"/>
          </a:xfrm>
          <a:prstGeom prst="rect">
            <a:avLst/>
          </a:prstGeom>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 name="CustomShape 1"/>
          <p:cNvSpPr/>
          <p:nvPr/>
        </p:nvSpPr>
        <p:spPr>
          <a:xfrm>
            <a:off x="380880" y="304920"/>
            <a:ext cx="8229240" cy="4113720"/>
          </a:xfrm>
          <a:prstGeom prst="rect">
            <a:avLst/>
          </a:prstGeom>
        </p:spPr>
        <p:txBody>
          <a:bodyPr lIns="90000" tIns="45000" rIns="90000" bIns="45000"/>
          <a:lstStyle/>
          <a:p>
            <a:pPr>
              <a:lnSpc>
                <a:spcPct val="100000"/>
              </a:lnSpc>
            </a:pPr>
            <a:r>
              <a:rPr lang="en-IN" sz="2400" b="1">
                <a:solidFill>
                  <a:srgbClr val="000000"/>
                </a:solidFill>
                <a:latin typeface="Times New Roman"/>
              </a:rPr>
              <a:t>Construction and Working of Surface Acoustic Wave Touch Screen Technology :</a:t>
            </a:r>
            <a:endParaRPr/>
          </a:p>
          <a:p>
            <a:pPr>
              <a:lnSpc>
                <a:spcPct val="100000"/>
              </a:lnSpc>
              <a:buFont typeface="Wingdings" charset="2"/>
              <a:buChar char=""/>
            </a:pPr>
            <a:r>
              <a:rPr lang="en-IN" sz="2400">
                <a:solidFill>
                  <a:srgbClr val="000000"/>
                </a:solidFill>
                <a:latin typeface="Times New Roman"/>
              </a:rPr>
              <a:t>Address the drawbacks of low light transmittance in resistive  film touch panels that is , to achieve bright touch panels with high levels of visibility</a:t>
            </a:r>
            <a:endParaRPr/>
          </a:p>
          <a:p>
            <a:pPr>
              <a:lnSpc>
                <a:spcPct val="100000"/>
              </a:lnSpc>
              <a:buFont typeface="Wingdings" charset="2"/>
              <a:buChar char=""/>
            </a:pPr>
            <a:r>
              <a:rPr lang="en-IN" sz="2400">
                <a:solidFill>
                  <a:srgbClr val="000000"/>
                </a:solidFill>
                <a:latin typeface="Times New Roman"/>
              </a:rPr>
              <a:t>Contain two transducers (transmitting and receiving) placed along the X-axis and Y-axis of monitors glass plate along with reflectors</a:t>
            </a:r>
            <a:endParaRPr/>
          </a:p>
          <a:p>
            <a:pPr>
              <a:lnSpc>
                <a:spcPct val="100000"/>
              </a:lnSpc>
              <a:buFont typeface="Wingdings" charset="2"/>
              <a:buChar char=""/>
            </a:pPr>
            <a:r>
              <a:rPr lang="en-IN" sz="2400">
                <a:solidFill>
                  <a:srgbClr val="000000"/>
                </a:solidFill>
                <a:latin typeface="Times New Roman"/>
              </a:rPr>
              <a:t>The waves propagate across the glass and are reflected back to the sensor</a:t>
            </a:r>
            <a:endParaRPr/>
          </a:p>
          <a:p>
            <a:pPr>
              <a:lnSpc>
                <a:spcPct val="100000"/>
              </a:lnSpc>
            </a:pPr>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8" name="Picture 2"/>
          <p:cNvPicPr/>
          <p:nvPr/>
        </p:nvPicPr>
        <p:blipFill>
          <a:blip r:embed="rId2"/>
          <a:stretch>
            <a:fillRect/>
          </a:stretch>
        </p:blipFill>
        <p:spPr>
          <a:xfrm>
            <a:off x="1066680" y="533520"/>
            <a:ext cx="7086240" cy="5714640"/>
          </a:xfrm>
          <a:prstGeom prst="rect">
            <a:avLst/>
          </a:prstGeom>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CustomShape 1"/>
          <p:cNvSpPr/>
          <p:nvPr/>
        </p:nvSpPr>
        <p:spPr>
          <a:xfrm>
            <a:off x="457200" y="304920"/>
            <a:ext cx="8076960" cy="5057280"/>
          </a:xfrm>
          <a:prstGeom prst="rect">
            <a:avLst/>
          </a:prstGeom>
        </p:spPr>
        <p:txBody>
          <a:bodyPr lIns="90000" tIns="45000" rIns="90000" bIns="45000"/>
          <a:lstStyle/>
          <a:p>
            <a:pPr>
              <a:lnSpc>
                <a:spcPct val="100000"/>
              </a:lnSpc>
            </a:pPr>
            <a:r>
              <a:rPr lang="en-IN" sz="2800" b="1" dirty="0">
                <a:solidFill>
                  <a:srgbClr val="000000"/>
                </a:solidFill>
                <a:latin typeface="Times New Roman"/>
              </a:rPr>
              <a:t>LCD (Liquid Crystal Display) Monitor </a:t>
            </a:r>
            <a:r>
              <a:rPr lang="en-IN" dirty="0">
                <a:solidFill>
                  <a:srgbClr val="000000"/>
                </a:solidFill>
                <a:latin typeface="Calibri"/>
              </a:rPr>
              <a:t>:</a:t>
            </a:r>
            <a:endParaRPr/>
          </a:p>
          <a:p>
            <a:pPr>
              <a:lnSpc>
                <a:spcPct val="100000"/>
              </a:lnSpc>
            </a:pPr>
            <a:endParaRPr/>
          </a:p>
          <a:p>
            <a:pPr>
              <a:lnSpc>
                <a:spcPct val="100000"/>
              </a:lnSpc>
              <a:buFont typeface="Arial"/>
              <a:buChar char="•"/>
            </a:pPr>
            <a:r>
              <a:rPr lang="en-IN" sz="2800" dirty="0">
                <a:solidFill>
                  <a:srgbClr val="000000"/>
                </a:solidFill>
                <a:latin typeface="Times New Roman"/>
              </a:rPr>
              <a:t> Thin, flat display</a:t>
            </a:r>
            <a:endParaRPr/>
          </a:p>
          <a:p>
            <a:pPr>
              <a:lnSpc>
                <a:spcPct val="100000"/>
              </a:lnSpc>
              <a:buFont typeface="Arial"/>
              <a:buChar char="•"/>
            </a:pPr>
            <a:r>
              <a:rPr lang="en-IN" sz="2800" dirty="0">
                <a:solidFill>
                  <a:srgbClr val="000000"/>
                </a:solidFill>
                <a:latin typeface="Times New Roman"/>
              </a:rPr>
              <a:t> Each pixel of an LCD typically consists of a layer of molecules aligned between two transparent electrodes, and two polarizing filter</a:t>
            </a:r>
            <a:endParaRPr/>
          </a:p>
          <a:p>
            <a:pPr>
              <a:lnSpc>
                <a:spcPct val="100000"/>
              </a:lnSpc>
              <a:buFont typeface="Arial"/>
              <a:buChar char="•"/>
            </a:pPr>
            <a:r>
              <a:rPr lang="en-IN" sz="2800" dirty="0">
                <a:solidFill>
                  <a:srgbClr val="000000"/>
                </a:solidFill>
                <a:latin typeface="Times New Roman"/>
              </a:rPr>
              <a:t> No liquid crystal between polarizing filter , light passing through the 1st filter would be blocked by 2nd polarizer.</a:t>
            </a:r>
            <a:endParaRPr/>
          </a:p>
          <a:p>
            <a:pPr>
              <a:lnSpc>
                <a:spcPct val="100000"/>
              </a:lnSpc>
              <a:buFont typeface="Arial"/>
              <a:buChar char="•"/>
            </a:pPr>
            <a:r>
              <a:rPr lang="en-IN" sz="2800" dirty="0">
                <a:solidFill>
                  <a:srgbClr val="000000"/>
                </a:solidFill>
                <a:latin typeface="Times New Roman"/>
              </a:rPr>
              <a:t> The surfaces of the electrodes that are in contact with the liquid crystal material</a:t>
            </a:r>
            <a:endParaRPr/>
          </a:p>
          <a:p>
            <a:pPr>
              <a:lnSpc>
                <a:spcPct val="100000"/>
              </a:lnSpc>
              <a:buFont typeface="Arial"/>
              <a:buChar char="•"/>
            </a:pPr>
            <a:r>
              <a:rPr lang="en-IN" sz="2800" dirty="0">
                <a:solidFill>
                  <a:srgbClr val="000000"/>
                </a:solidFill>
                <a:latin typeface="Times New Roman"/>
              </a:rPr>
              <a:t> LCD monitor have a sandwich like structure</a:t>
            </a:r>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 name="CustomShape 1"/>
          <p:cNvSpPr/>
          <p:nvPr/>
        </p:nvSpPr>
        <p:spPr>
          <a:xfrm>
            <a:off x="304920" y="304920"/>
            <a:ext cx="8610120" cy="3016440"/>
          </a:xfrm>
          <a:prstGeom prst="rect">
            <a:avLst/>
          </a:prstGeom>
        </p:spPr>
        <p:txBody>
          <a:bodyPr lIns="90000" tIns="45000" rIns="90000" bIns="45000"/>
          <a:lstStyle/>
          <a:p>
            <a:pPr>
              <a:lnSpc>
                <a:spcPct val="100000"/>
              </a:lnSpc>
            </a:pPr>
            <a:r>
              <a:rPr lang="en-IN" sz="2400" b="1">
                <a:solidFill>
                  <a:srgbClr val="000000"/>
                </a:solidFill>
                <a:latin typeface="Times New Roman"/>
              </a:rPr>
              <a:t>Infrared / Optical Imaging Touch Panels :</a:t>
            </a:r>
            <a:endParaRPr/>
          </a:p>
          <a:p>
            <a:pPr>
              <a:lnSpc>
                <a:spcPct val="100000"/>
              </a:lnSpc>
            </a:pPr>
            <a:endParaRPr/>
          </a:p>
          <a:p>
            <a:pPr>
              <a:lnSpc>
                <a:spcPct val="100000"/>
              </a:lnSpc>
              <a:buFont typeface="Wingdings" charset="2"/>
              <a:buChar char=""/>
            </a:pPr>
            <a:r>
              <a:rPr lang="en-IN" sz="2400">
                <a:solidFill>
                  <a:srgbClr val="000000"/>
                </a:solidFill>
                <a:latin typeface="Times New Roman"/>
              </a:rPr>
              <a:t>Based on infrared image sensor to sense position through triangulation</a:t>
            </a:r>
            <a:endParaRPr/>
          </a:p>
          <a:p>
            <a:pPr>
              <a:lnSpc>
                <a:spcPct val="100000"/>
              </a:lnSpc>
              <a:buFont typeface="Wingdings" charset="2"/>
              <a:buChar char=""/>
            </a:pPr>
            <a:r>
              <a:rPr lang="en-IN" sz="2400">
                <a:solidFill>
                  <a:srgbClr val="000000"/>
                </a:solidFill>
                <a:latin typeface="Times New Roman"/>
              </a:rPr>
              <a:t>One infrared LED each at left and right ends of the top of  the panel, along with an image sensor</a:t>
            </a:r>
            <a:endParaRPr/>
          </a:p>
          <a:p>
            <a:pPr>
              <a:lnSpc>
                <a:spcPct val="100000"/>
              </a:lnSpc>
              <a:buFont typeface="Wingdings" charset="2"/>
              <a:buChar char=""/>
            </a:pPr>
            <a:r>
              <a:rPr lang="en-IN" sz="2400">
                <a:solidFill>
                  <a:srgbClr val="000000"/>
                </a:solidFill>
                <a:latin typeface="Times New Roman"/>
              </a:rPr>
              <a:t>Image sensor captures the shadows formed when the infrared light is blocked</a:t>
            </a:r>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0" name="Picture 2"/>
          <p:cNvPicPr/>
          <p:nvPr/>
        </p:nvPicPr>
        <p:blipFill>
          <a:blip r:embed="rId2"/>
          <a:stretch>
            <a:fillRect/>
          </a:stretch>
        </p:blipFill>
        <p:spPr>
          <a:xfrm>
            <a:off x="914400" y="533520"/>
            <a:ext cx="7238520" cy="5778000"/>
          </a:xfrm>
          <a:prstGeom prst="rect">
            <a:avLst/>
          </a:prstGeom>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 name="CustomShape 1"/>
          <p:cNvSpPr/>
          <p:nvPr/>
        </p:nvSpPr>
        <p:spPr>
          <a:xfrm>
            <a:off x="457200" y="380880"/>
            <a:ext cx="8305560" cy="4235400"/>
          </a:xfrm>
          <a:prstGeom prst="rect">
            <a:avLst/>
          </a:prstGeom>
        </p:spPr>
        <p:txBody>
          <a:bodyPr lIns="90000" tIns="45000" rIns="90000" bIns="45000"/>
          <a:lstStyle/>
          <a:p>
            <a:pPr>
              <a:lnSpc>
                <a:spcPct val="100000"/>
              </a:lnSpc>
            </a:pPr>
            <a:r>
              <a:rPr lang="en-IN" sz="3200" b="1">
                <a:solidFill>
                  <a:srgbClr val="000000"/>
                </a:solidFill>
                <a:latin typeface="Times New Roman"/>
              </a:rPr>
              <a:t>Plasma Display :</a:t>
            </a:r>
            <a:endParaRPr/>
          </a:p>
          <a:p>
            <a:pPr>
              <a:lnSpc>
                <a:spcPct val="100000"/>
              </a:lnSpc>
              <a:buFont typeface="Wingdings" charset="2"/>
              <a:buChar char=""/>
            </a:pPr>
            <a:r>
              <a:rPr lang="en-IN" sz="2400">
                <a:solidFill>
                  <a:srgbClr val="000000"/>
                </a:solidFill>
                <a:latin typeface="Times New Roman"/>
              </a:rPr>
              <a:t>Thinner than CRT and Brighter than LCD</a:t>
            </a:r>
            <a:endParaRPr/>
          </a:p>
          <a:p>
            <a:pPr>
              <a:lnSpc>
                <a:spcPct val="100000"/>
              </a:lnSpc>
              <a:buFont typeface="Wingdings" charset="2"/>
              <a:buChar char=""/>
            </a:pPr>
            <a:r>
              <a:rPr lang="en-IN" sz="2400">
                <a:solidFill>
                  <a:srgbClr val="000000"/>
                </a:solidFill>
                <a:latin typeface="Times New Roman"/>
              </a:rPr>
              <a:t>Million of tiny cells in compartmented space between two panels of glass</a:t>
            </a:r>
            <a:endParaRPr/>
          </a:p>
          <a:p>
            <a:pPr>
              <a:lnSpc>
                <a:spcPct val="100000"/>
              </a:lnSpc>
              <a:buFont typeface="Wingdings" charset="2"/>
              <a:buChar char=""/>
            </a:pPr>
            <a:r>
              <a:rPr lang="en-IN" sz="2400">
                <a:solidFill>
                  <a:srgbClr val="000000"/>
                </a:solidFill>
                <a:latin typeface="Times New Roman"/>
              </a:rPr>
              <a:t>These compartments, bulbs or cells, hold a mixture of xenon and neon gases</a:t>
            </a:r>
            <a:endParaRPr/>
          </a:p>
          <a:p>
            <a:pPr>
              <a:lnSpc>
                <a:spcPct val="100000"/>
              </a:lnSpc>
              <a:buFont typeface="Wingdings" charset="2"/>
              <a:buChar char=""/>
            </a:pPr>
            <a:r>
              <a:rPr lang="en-IN" sz="2400">
                <a:solidFill>
                  <a:srgbClr val="000000"/>
                </a:solidFill>
                <a:latin typeface="Times New Roman"/>
              </a:rPr>
              <a:t>Voltage is applied across the cell, the gas in the cells form plasma</a:t>
            </a:r>
            <a:endParaRPr/>
          </a:p>
          <a:p>
            <a:pPr>
              <a:lnSpc>
                <a:spcPct val="100000"/>
              </a:lnSpc>
              <a:buFont typeface="Wingdings" charset="2"/>
              <a:buChar char=""/>
            </a:pPr>
            <a:r>
              <a:rPr lang="en-IN" sz="2400">
                <a:solidFill>
                  <a:srgbClr val="000000"/>
                </a:solidFill>
                <a:latin typeface="Times New Roman"/>
              </a:rPr>
              <a:t>Depending on phosphors used, different color of visible light can be achieved</a:t>
            </a:r>
            <a:endParaRPr/>
          </a:p>
          <a:p>
            <a:pPr>
              <a:lnSpc>
                <a:spcPct val="100000"/>
              </a:lnSpc>
              <a:buFont typeface="Wingdings" charset="2"/>
              <a:buChar char=""/>
            </a:pPr>
            <a:r>
              <a:rPr lang="en-IN" sz="2400">
                <a:solidFill>
                  <a:srgbClr val="000000"/>
                </a:solidFill>
                <a:latin typeface="Times New Roman"/>
              </a:rPr>
              <a:t>Electrodes are covered by an insulating protective layer</a:t>
            </a:r>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2" name="Picture 2"/>
          <p:cNvPicPr/>
          <p:nvPr/>
        </p:nvPicPr>
        <p:blipFill>
          <a:blip r:embed="rId2"/>
          <a:stretch>
            <a:fillRect/>
          </a:stretch>
        </p:blipFill>
        <p:spPr>
          <a:xfrm>
            <a:off x="228600" y="685800"/>
            <a:ext cx="8457840" cy="5866920"/>
          </a:xfrm>
          <a:prstGeom prst="rect">
            <a:avLst/>
          </a:prstGeom>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 name="CustomShape 1"/>
          <p:cNvSpPr/>
          <p:nvPr/>
        </p:nvSpPr>
        <p:spPr>
          <a:xfrm>
            <a:off x="457200" y="0"/>
            <a:ext cx="8686440" cy="7404840"/>
          </a:xfrm>
          <a:prstGeom prst="rect">
            <a:avLst/>
          </a:prstGeom>
        </p:spPr>
        <p:txBody>
          <a:bodyPr lIns="90000" tIns="45000" rIns="90000" bIns="45000"/>
          <a:lstStyle/>
          <a:p>
            <a:pPr>
              <a:lnSpc>
                <a:spcPct val="100000"/>
              </a:lnSpc>
            </a:pPr>
            <a:r>
              <a:rPr lang="en-IN" sz="3200" b="1">
                <a:solidFill>
                  <a:srgbClr val="000000"/>
                </a:solidFill>
                <a:latin typeface="Times New Roman"/>
              </a:rPr>
              <a:t>Video Accelerator Card :</a:t>
            </a:r>
            <a:endParaRPr/>
          </a:p>
          <a:p>
            <a:pPr>
              <a:lnSpc>
                <a:spcPct val="100000"/>
              </a:lnSpc>
              <a:buFont typeface="Wingdings" charset="2"/>
              <a:buChar char=""/>
            </a:pPr>
            <a:r>
              <a:rPr lang="en-IN" sz="2400">
                <a:solidFill>
                  <a:srgbClr val="000000"/>
                </a:solidFill>
                <a:latin typeface="Times New Roman"/>
              </a:rPr>
              <a:t>It contain own processor to boost performance</a:t>
            </a:r>
            <a:endParaRPr/>
          </a:p>
          <a:p>
            <a:pPr>
              <a:lnSpc>
                <a:spcPct val="100000"/>
              </a:lnSpc>
              <a:buFont typeface="Wingdings" charset="2"/>
              <a:buChar char=""/>
            </a:pPr>
            <a:r>
              <a:rPr lang="en-IN" sz="2400">
                <a:solidFill>
                  <a:srgbClr val="000000"/>
                </a:solidFill>
                <a:latin typeface="Times New Roman"/>
              </a:rPr>
              <a:t>Handle the graphics computation</a:t>
            </a:r>
            <a:endParaRPr/>
          </a:p>
          <a:p>
            <a:pPr>
              <a:lnSpc>
                <a:spcPct val="100000"/>
              </a:lnSpc>
              <a:buFont typeface="Wingdings" charset="2"/>
              <a:buChar char=""/>
            </a:pPr>
            <a:r>
              <a:rPr lang="en-IN" sz="2400">
                <a:solidFill>
                  <a:srgbClr val="000000"/>
                </a:solidFill>
                <a:latin typeface="Times New Roman"/>
              </a:rPr>
              <a:t>To generate output images to a display</a:t>
            </a:r>
            <a:endParaRPr/>
          </a:p>
          <a:p>
            <a:pPr>
              <a:lnSpc>
                <a:spcPct val="100000"/>
              </a:lnSpc>
              <a:buFont typeface="Wingdings" charset="2"/>
              <a:buChar char=""/>
            </a:pPr>
            <a:r>
              <a:rPr lang="en-IN" sz="2400">
                <a:solidFill>
                  <a:srgbClr val="000000"/>
                </a:solidFill>
                <a:latin typeface="Times New Roman"/>
              </a:rPr>
              <a:t>Other characteristics that differentiate graphical accelerators are :</a:t>
            </a:r>
            <a:endParaRPr/>
          </a:p>
          <a:p>
            <a:pPr>
              <a:lnSpc>
                <a:spcPct val="100000"/>
              </a:lnSpc>
              <a:buFont typeface="Courier New"/>
              <a:buChar char="o"/>
            </a:pPr>
            <a:r>
              <a:rPr lang="en-IN" sz="2400">
                <a:solidFill>
                  <a:srgbClr val="000000"/>
                </a:solidFill>
                <a:latin typeface="Times New Roman"/>
              </a:rPr>
              <a:t> </a:t>
            </a:r>
            <a:r>
              <a:rPr lang="en-IN" sz="2400" b="1">
                <a:solidFill>
                  <a:srgbClr val="000000"/>
                </a:solidFill>
                <a:latin typeface="Times New Roman"/>
              </a:rPr>
              <a:t>Memory</a:t>
            </a:r>
            <a:r>
              <a:rPr lang="en-IN" sz="2400">
                <a:solidFill>
                  <a:srgbClr val="000000"/>
                </a:solidFill>
                <a:latin typeface="Times New Roman"/>
              </a:rPr>
              <a:t>- storing graphical representations</a:t>
            </a:r>
            <a:endParaRPr/>
          </a:p>
          <a:p>
            <a:pPr>
              <a:lnSpc>
                <a:spcPct val="100000"/>
              </a:lnSpc>
            </a:pPr>
            <a:r>
              <a:rPr lang="en-IN" sz="2400">
                <a:solidFill>
                  <a:srgbClr val="000000"/>
                </a:solidFill>
                <a:latin typeface="Times New Roman"/>
              </a:rPr>
              <a:t>	      -use DRAM, Video RAM</a:t>
            </a:r>
            <a:endParaRPr/>
          </a:p>
          <a:p>
            <a:pPr>
              <a:lnSpc>
                <a:spcPct val="100000"/>
              </a:lnSpc>
              <a:buFont typeface="Courier New"/>
              <a:buChar char="o"/>
            </a:pPr>
            <a:r>
              <a:rPr lang="en-IN" sz="2400">
                <a:solidFill>
                  <a:srgbClr val="000000"/>
                </a:solidFill>
                <a:latin typeface="Times New Roman"/>
              </a:rPr>
              <a:t> </a:t>
            </a:r>
            <a:r>
              <a:rPr lang="en-IN" sz="2400" b="1">
                <a:solidFill>
                  <a:srgbClr val="000000"/>
                </a:solidFill>
                <a:latin typeface="Times New Roman"/>
              </a:rPr>
              <a:t>Bus</a:t>
            </a:r>
            <a:r>
              <a:rPr lang="en-IN" sz="2400">
                <a:solidFill>
                  <a:srgbClr val="000000"/>
                </a:solidFill>
                <a:latin typeface="Times New Roman"/>
              </a:rPr>
              <a:t> </a:t>
            </a:r>
            <a:endParaRPr/>
          </a:p>
          <a:p>
            <a:pPr>
              <a:lnSpc>
                <a:spcPct val="100000"/>
              </a:lnSpc>
              <a:buFont typeface="Courier New"/>
              <a:buChar char="o"/>
            </a:pPr>
            <a:r>
              <a:rPr lang="en-IN" sz="2400" b="1">
                <a:solidFill>
                  <a:srgbClr val="000000"/>
                </a:solidFill>
                <a:latin typeface="Times New Roman"/>
              </a:rPr>
              <a:t>Register  width </a:t>
            </a:r>
            <a:r>
              <a:rPr lang="en-IN" sz="2400">
                <a:solidFill>
                  <a:srgbClr val="000000"/>
                </a:solidFill>
                <a:latin typeface="Times New Roman"/>
              </a:rPr>
              <a:t>– the wider the register, the more data the processor can manipulate with each instruction</a:t>
            </a:r>
            <a:endParaRPr/>
          </a:p>
          <a:p>
            <a:pPr>
              <a:lnSpc>
                <a:spcPct val="100000"/>
              </a:lnSpc>
              <a:buFont typeface="Courier New"/>
              <a:buChar char="o"/>
            </a:pPr>
            <a:r>
              <a:rPr lang="en-IN" sz="2400" b="1">
                <a:solidFill>
                  <a:srgbClr val="000000"/>
                </a:solidFill>
                <a:latin typeface="Times New Roman"/>
              </a:rPr>
              <a:t>Graphical Processing Unit(GPU</a:t>
            </a:r>
            <a:r>
              <a:rPr lang="en-IN" sz="2400">
                <a:solidFill>
                  <a:srgbClr val="000000"/>
                </a:solidFill>
                <a:latin typeface="Times New Roman"/>
              </a:rPr>
              <a:t>) - which process images based on the encoding being used</a:t>
            </a:r>
            <a:endParaRPr/>
          </a:p>
          <a:p>
            <a:pPr>
              <a:lnSpc>
                <a:spcPct val="100000"/>
              </a:lnSpc>
              <a:buFont typeface="Courier New"/>
              <a:buChar char="o"/>
            </a:pPr>
            <a:r>
              <a:rPr lang="en-IN" sz="2400">
                <a:solidFill>
                  <a:srgbClr val="000000"/>
                </a:solidFill>
                <a:latin typeface="Times New Roman"/>
              </a:rPr>
              <a:t>Video Memory – store images processed by the GPU before they are displayed by the monitor</a:t>
            </a:r>
            <a:endParaRPr/>
          </a:p>
          <a:p>
            <a:pPr>
              <a:lnSpc>
                <a:spcPct val="100000"/>
              </a:lnSpc>
              <a:buFont typeface="Courier New"/>
              <a:buChar char="o"/>
            </a:pPr>
            <a:r>
              <a:rPr lang="en-IN" sz="2400">
                <a:solidFill>
                  <a:srgbClr val="000000"/>
                </a:solidFill>
                <a:latin typeface="Times New Roman"/>
              </a:rPr>
              <a:t>RAMDAC(Random Access Memory Digital-analog Converter) is used for converting digital images stored in the frame buffer as analog to send to the monitor</a:t>
            </a:r>
            <a:endParaRPr/>
          </a:p>
          <a:p>
            <a:pPr>
              <a:lnSpc>
                <a:spcPct val="100000"/>
              </a:lnSpc>
            </a:pPr>
            <a:endParaRPr/>
          </a:p>
          <a:p>
            <a:pPr>
              <a:lnSpc>
                <a:spcPct val="100000"/>
              </a:lnSpc>
            </a:pPr>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4" name="Picture 2"/>
          <p:cNvPicPr/>
          <p:nvPr/>
        </p:nvPicPr>
        <p:blipFill>
          <a:blip r:embed="rId2"/>
          <a:stretch>
            <a:fillRect/>
          </a:stretch>
        </p:blipFill>
        <p:spPr>
          <a:xfrm>
            <a:off x="259200" y="1493640"/>
            <a:ext cx="8737200" cy="4297560"/>
          </a:xfrm>
          <a:prstGeom prst="rect">
            <a:avLst/>
          </a:prstGeom>
        </p:spPr>
      </p:pic>
      <p:sp>
        <p:nvSpPr>
          <p:cNvPr id="65" name="CustomShape 1"/>
          <p:cNvSpPr/>
          <p:nvPr/>
        </p:nvSpPr>
        <p:spPr>
          <a:xfrm>
            <a:off x="228600" y="304920"/>
            <a:ext cx="8534160" cy="821880"/>
          </a:xfrm>
          <a:prstGeom prst="rect">
            <a:avLst/>
          </a:prstGeom>
        </p:spPr>
        <p:txBody>
          <a:bodyPr lIns="90000" tIns="45000" rIns="90000" bIns="45000"/>
          <a:lstStyle/>
          <a:p>
            <a:pPr>
              <a:lnSpc>
                <a:spcPct val="100000"/>
              </a:lnSpc>
              <a:buFont typeface="Courier New"/>
              <a:buChar char="o"/>
            </a:pPr>
            <a:r>
              <a:rPr lang="en-IN" sz="2400" b="1">
                <a:solidFill>
                  <a:srgbClr val="000000"/>
                </a:solidFill>
                <a:latin typeface="Times New Roman"/>
              </a:rPr>
              <a:t>Video BIOS </a:t>
            </a:r>
            <a:r>
              <a:rPr lang="en-IN" sz="2400">
                <a:solidFill>
                  <a:srgbClr val="000000"/>
                </a:solidFill>
                <a:latin typeface="Times New Roman"/>
              </a:rPr>
              <a:t>– contains the graphics cards setting</a:t>
            </a:r>
            <a:endParaRPr/>
          </a:p>
          <a:p>
            <a:pPr>
              <a:lnSpc>
                <a:spcPct val="100000"/>
              </a:lnSpc>
              <a:buFont typeface="Courier New"/>
              <a:buChar char="o"/>
            </a:pPr>
            <a:r>
              <a:rPr lang="en-IN" sz="2400" b="1">
                <a:solidFill>
                  <a:srgbClr val="000000"/>
                </a:solidFill>
                <a:latin typeface="Times New Roman"/>
              </a:rPr>
              <a:t>Interface </a:t>
            </a:r>
            <a:r>
              <a:rPr lang="en-IN" sz="2400">
                <a:solidFill>
                  <a:srgbClr val="000000"/>
                </a:solidFill>
                <a:latin typeface="Times New Roman"/>
              </a:rPr>
              <a:t>–  used to connect the graphics card to the motherboard </a:t>
            </a:r>
            <a:endParaRPr/>
          </a:p>
        </p:txBody>
      </p:sp>
      <p:sp>
        <p:nvSpPr>
          <p:cNvPr id="4" name="TextBox 3"/>
          <p:cNvSpPr txBox="1"/>
          <p:nvPr/>
        </p:nvSpPr>
        <p:spPr>
          <a:xfrm>
            <a:off x="4267200" y="6248400"/>
            <a:ext cx="3505200" cy="381000"/>
          </a:xfrm>
          <a:prstGeom prst="rect">
            <a:avLst/>
          </a:prstGeom>
          <a:noFill/>
        </p:spPr>
        <p:txBody>
          <a:bodyPr wrap="square" rtlCol="0">
            <a:spAutoFit/>
          </a:bodyPr>
          <a:lstStyle/>
          <a:p>
            <a:r>
              <a:rPr lang="en-US" dirty="0" smtClean="0">
                <a:hlinkClick r:id="rId3"/>
              </a:rPr>
              <a:t>For more detail contact us</a:t>
            </a:r>
            <a:endParaRPr lang="en-US"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 name="Picture 2"/>
          <p:cNvPicPr/>
          <p:nvPr/>
        </p:nvPicPr>
        <p:blipFill>
          <a:blip r:embed="rId2"/>
          <a:stretch>
            <a:fillRect/>
          </a:stretch>
        </p:blipFill>
        <p:spPr>
          <a:xfrm>
            <a:off x="152280" y="1371600"/>
            <a:ext cx="8546760" cy="4698720"/>
          </a:xfrm>
          <a:prstGeom prst="rect">
            <a:avLst/>
          </a:prstGeom>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 name="Picture 2"/>
          <p:cNvPicPr/>
          <p:nvPr/>
        </p:nvPicPr>
        <p:blipFill>
          <a:blip r:embed="rId2"/>
          <a:stretch>
            <a:fillRect/>
          </a:stretch>
        </p:blipFill>
        <p:spPr>
          <a:xfrm>
            <a:off x="736560" y="1066680"/>
            <a:ext cx="7670520" cy="5263920"/>
          </a:xfrm>
          <a:prstGeom prst="rect">
            <a:avLst/>
          </a:prstGeom>
        </p:spPr>
      </p:pic>
      <p:sp>
        <p:nvSpPr>
          <p:cNvPr id="42" name="CustomShape 1"/>
          <p:cNvSpPr/>
          <p:nvPr/>
        </p:nvSpPr>
        <p:spPr>
          <a:xfrm>
            <a:off x="685800" y="228600"/>
            <a:ext cx="7619760" cy="821880"/>
          </a:xfrm>
          <a:prstGeom prst="rect">
            <a:avLst/>
          </a:prstGeom>
        </p:spPr>
        <p:txBody>
          <a:bodyPr lIns="90000" tIns="45000" rIns="90000" bIns="45000"/>
          <a:lstStyle/>
          <a:p>
            <a:pPr>
              <a:lnSpc>
                <a:spcPct val="100000"/>
              </a:lnSpc>
            </a:pPr>
            <a:r>
              <a:rPr lang="en-IN" sz="2400">
                <a:solidFill>
                  <a:srgbClr val="000000"/>
                </a:solidFill>
                <a:latin typeface="Times New Roman"/>
              </a:rPr>
              <a:t>Functional Block Diagram and Working Principal of LCD Monitor </a:t>
            </a:r>
            <a:r>
              <a:rPr lang="en-IN">
                <a:solidFill>
                  <a:srgbClr val="000000"/>
                </a:solidFill>
                <a:latin typeface="Calibri"/>
              </a:rPr>
              <a:t>: </a:t>
            </a:r>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 name="CustomShape 1"/>
          <p:cNvSpPr/>
          <p:nvPr/>
        </p:nvSpPr>
        <p:spPr>
          <a:xfrm>
            <a:off x="0" y="0"/>
            <a:ext cx="9143640" cy="6674040"/>
          </a:xfrm>
          <a:prstGeom prst="rect">
            <a:avLst/>
          </a:prstGeom>
        </p:spPr>
        <p:txBody>
          <a:bodyPr lIns="90000" tIns="45000" rIns="90000" bIns="45000"/>
          <a:lstStyle/>
          <a:p>
            <a:pPr>
              <a:lnSpc>
                <a:spcPct val="100000"/>
              </a:lnSpc>
              <a:buFont typeface="Calibri"/>
              <a:buAutoNum type="arabicPeriod"/>
            </a:pPr>
            <a:r>
              <a:rPr lang="en-IN" sz="2400">
                <a:solidFill>
                  <a:srgbClr val="000000"/>
                </a:solidFill>
                <a:latin typeface="Times New Roman"/>
              </a:rPr>
              <a:t>Interface board :</a:t>
            </a:r>
            <a:endParaRPr/>
          </a:p>
          <a:p>
            <a:pPr>
              <a:lnSpc>
                <a:spcPct val="100000"/>
              </a:lnSpc>
              <a:buFont typeface="Arial"/>
              <a:buChar char="•"/>
            </a:pPr>
            <a:r>
              <a:rPr lang="en-IN" sz="2400">
                <a:solidFill>
                  <a:srgbClr val="000000"/>
                </a:solidFill>
                <a:latin typeface="Times New Roman"/>
              </a:rPr>
              <a:t> Convert an input signal into a Digital RGB signal with help of ADC(analog to digital converter)</a:t>
            </a:r>
            <a:endParaRPr/>
          </a:p>
          <a:p>
            <a:pPr>
              <a:lnSpc>
                <a:spcPct val="100000"/>
              </a:lnSpc>
            </a:pPr>
            <a:endParaRPr/>
          </a:p>
          <a:p>
            <a:pPr>
              <a:lnSpc>
                <a:spcPct val="100000"/>
              </a:lnSpc>
            </a:pPr>
            <a:r>
              <a:rPr lang="en-IN" sz="2400">
                <a:solidFill>
                  <a:srgbClr val="000000"/>
                </a:solidFill>
                <a:latin typeface="Times New Roman"/>
              </a:rPr>
              <a:t>2.  Control board :</a:t>
            </a:r>
            <a:endParaRPr/>
          </a:p>
          <a:p>
            <a:pPr>
              <a:lnSpc>
                <a:spcPct val="100000"/>
              </a:lnSpc>
              <a:buFont typeface="Arial"/>
              <a:buChar char="•"/>
            </a:pPr>
            <a:r>
              <a:rPr lang="en-IN" sz="2400">
                <a:solidFill>
                  <a:srgbClr val="000000"/>
                </a:solidFill>
                <a:latin typeface="Times New Roman"/>
              </a:rPr>
              <a:t> Control the user operation</a:t>
            </a:r>
            <a:endParaRPr/>
          </a:p>
          <a:p>
            <a:pPr>
              <a:lnSpc>
                <a:spcPct val="100000"/>
              </a:lnSpc>
              <a:buFont typeface="Arial"/>
              <a:buChar char="•"/>
            </a:pPr>
            <a:r>
              <a:rPr lang="en-IN" sz="2400">
                <a:solidFill>
                  <a:srgbClr val="000000"/>
                </a:solidFill>
                <a:latin typeface="Times New Roman"/>
              </a:rPr>
              <a:t> Main parts : Push button, and an LED</a:t>
            </a:r>
            <a:endParaRPr/>
          </a:p>
          <a:p>
            <a:pPr>
              <a:lnSpc>
                <a:spcPct val="100000"/>
              </a:lnSpc>
              <a:buFont typeface="Wingdings" charset="2"/>
              <a:buChar char=""/>
            </a:pPr>
            <a:r>
              <a:rPr lang="en-IN" sz="2400">
                <a:solidFill>
                  <a:srgbClr val="000000"/>
                </a:solidFill>
                <a:latin typeface="Times New Roman"/>
              </a:rPr>
              <a:t>Push button :</a:t>
            </a:r>
            <a:endParaRPr/>
          </a:p>
          <a:p>
            <a:pPr>
              <a:lnSpc>
                <a:spcPct val="100000"/>
              </a:lnSpc>
            </a:pPr>
            <a:r>
              <a:rPr lang="en-IN" sz="2400">
                <a:solidFill>
                  <a:srgbClr val="000000"/>
                </a:solidFill>
                <a:latin typeface="Times New Roman"/>
              </a:rPr>
              <a:t>	Pressing it for “ON” to do the Auto adjustment function, releasing it for “OFF” to do nothing </a:t>
            </a:r>
            <a:endParaRPr/>
          </a:p>
          <a:p>
            <a:pPr>
              <a:lnSpc>
                <a:spcPct val="100000"/>
              </a:lnSpc>
              <a:buFont typeface="Wingdings" charset="2"/>
              <a:buChar char=""/>
            </a:pPr>
            <a:r>
              <a:rPr lang="en-IN" sz="2400">
                <a:solidFill>
                  <a:srgbClr val="000000"/>
                </a:solidFill>
                <a:latin typeface="Times New Roman"/>
              </a:rPr>
              <a:t>LED :</a:t>
            </a:r>
            <a:endParaRPr/>
          </a:p>
          <a:p>
            <a:pPr>
              <a:lnSpc>
                <a:spcPct val="100000"/>
              </a:lnSpc>
            </a:pPr>
            <a:r>
              <a:rPr lang="en-IN" sz="2400">
                <a:solidFill>
                  <a:srgbClr val="000000"/>
                </a:solidFill>
                <a:latin typeface="Times New Roman"/>
              </a:rPr>
              <a:t>	control the 6 keys for the user’s control which include “Power”, “Enter”, “Up/Plus”, “Down/Minus”, “Exit” and “iKey”.</a:t>
            </a:r>
            <a:endParaRPr/>
          </a:p>
          <a:p>
            <a:pPr>
              <a:lnSpc>
                <a:spcPct val="100000"/>
              </a:lnSpc>
            </a:pPr>
            <a:endParaRPr/>
          </a:p>
          <a:p>
            <a:pPr>
              <a:lnSpc>
                <a:spcPct val="100000"/>
              </a:lnSpc>
            </a:pPr>
            <a:r>
              <a:rPr lang="en-IN" sz="2400">
                <a:solidFill>
                  <a:srgbClr val="000000"/>
                </a:solidFill>
                <a:latin typeface="Times New Roman"/>
              </a:rPr>
              <a:t>3. Inverter :</a:t>
            </a:r>
            <a:endParaRPr/>
          </a:p>
          <a:p>
            <a:pPr>
              <a:lnSpc>
                <a:spcPct val="100000"/>
              </a:lnSpc>
            </a:pPr>
            <a:r>
              <a:rPr lang="en-IN" sz="2400">
                <a:solidFill>
                  <a:srgbClr val="000000"/>
                </a:solidFill>
                <a:latin typeface="Times New Roman"/>
              </a:rPr>
              <a:t>	convert AC voltage in required DC voltage for LCD module and interface board</a:t>
            </a:r>
            <a:endParaRPr/>
          </a:p>
          <a:p>
            <a:pPr>
              <a:lnSpc>
                <a:spcPct val="100000"/>
              </a:lnSpc>
            </a:pPr>
            <a:r>
              <a:rPr lang="en-IN" sz="2400">
                <a:solidFill>
                  <a:srgbClr val="000000"/>
                </a:solidFill>
                <a:latin typeface="Times New Roman"/>
              </a:rPr>
              <a:t> </a:t>
            </a:r>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 name="CustomShape 1"/>
          <p:cNvSpPr/>
          <p:nvPr/>
        </p:nvSpPr>
        <p:spPr>
          <a:xfrm>
            <a:off x="228600" y="457200"/>
            <a:ext cx="8457840" cy="2193480"/>
          </a:xfrm>
          <a:prstGeom prst="rect">
            <a:avLst/>
          </a:prstGeom>
        </p:spPr>
        <p:txBody>
          <a:bodyPr lIns="90000" tIns="45000" rIns="90000" bIns="45000"/>
          <a:lstStyle/>
          <a:p>
            <a:pPr>
              <a:lnSpc>
                <a:spcPct val="100000"/>
              </a:lnSpc>
            </a:pPr>
            <a:r>
              <a:rPr lang="en-IN" sz="2400">
                <a:solidFill>
                  <a:srgbClr val="000000"/>
                </a:solidFill>
                <a:latin typeface="Times New Roman"/>
              </a:rPr>
              <a:t>4.  LCD Module :</a:t>
            </a:r>
            <a:endParaRPr/>
          </a:p>
          <a:p>
            <a:pPr>
              <a:lnSpc>
                <a:spcPct val="100000"/>
              </a:lnSpc>
              <a:buFont typeface="Arial"/>
              <a:buChar char="•"/>
            </a:pPr>
            <a:r>
              <a:rPr lang="en-IN" sz="2400">
                <a:solidFill>
                  <a:srgbClr val="000000"/>
                </a:solidFill>
                <a:latin typeface="Times New Roman"/>
              </a:rPr>
              <a:t>To display image, data or text on screen</a:t>
            </a:r>
            <a:endParaRPr/>
          </a:p>
          <a:p>
            <a:pPr>
              <a:lnSpc>
                <a:spcPct val="100000"/>
              </a:lnSpc>
              <a:buFont typeface="Arial"/>
              <a:buChar char="•"/>
            </a:pPr>
            <a:r>
              <a:rPr lang="en-IN" sz="2400">
                <a:solidFill>
                  <a:srgbClr val="000000"/>
                </a:solidFill>
                <a:latin typeface="Times New Roman"/>
              </a:rPr>
              <a:t>To  control of the backlight of the LCD</a:t>
            </a:r>
            <a:endParaRPr/>
          </a:p>
          <a:p>
            <a:pPr>
              <a:lnSpc>
                <a:spcPct val="100000"/>
              </a:lnSpc>
            </a:pPr>
            <a:endParaRPr/>
          </a:p>
          <a:p>
            <a:pPr>
              <a:lnSpc>
                <a:spcPct val="100000"/>
              </a:lnSpc>
            </a:pPr>
            <a:endParaRPr/>
          </a:p>
          <a:p>
            <a:pPr>
              <a:lnSpc>
                <a:spcPct val="100000"/>
              </a:lnSpc>
            </a:pPr>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CustomShape 1"/>
          <p:cNvSpPr/>
          <p:nvPr/>
        </p:nvSpPr>
        <p:spPr>
          <a:xfrm>
            <a:off x="304920" y="0"/>
            <a:ext cx="8838720" cy="7039800"/>
          </a:xfrm>
          <a:prstGeom prst="rect">
            <a:avLst/>
          </a:prstGeom>
        </p:spPr>
        <p:txBody>
          <a:bodyPr lIns="90000" tIns="45000" rIns="90000" bIns="45000"/>
          <a:lstStyle/>
          <a:p>
            <a:pPr>
              <a:lnSpc>
                <a:spcPct val="100000"/>
              </a:lnSpc>
            </a:pPr>
            <a:r>
              <a:rPr lang="en-IN" sz="2400" b="1">
                <a:solidFill>
                  <a:srgbClr val="000000"/>
                </a:solidFill>
                <a:latin typeface="Times New Roman"/>
              </a:rPr>
              <a:t>Important Characteristics of LCD :</a:t>
            </a:r>
            <a:endParaRPr/>
          </a:p>
          <a:p>
            <a:pPr>
              <a:lnSpc>
                <a:spcPct val="100000"/>
              </a:lnSpc>
            </a:pPr>
            <a:endParaRPr/>
          </a:p>
          <a:p>
            <a:pPr>
              <a:lnSpc>
                <a:spcPct val="100000"/>
              </a:lnSpc>
            </a:pPr>
            <a:r>
              <a:rPr lang="en-IN" sz="2400" b="1">
                <a:solidFill>
                  <a:srgbClr val="000000"/>
                </a:solidFill>
                <a:latin typeface="Times New Roman"/>
              </a:rPr>
              <a:t>1. Resolution :      </a:t>
            </a:r>
            <a:r>
              <a:rPr lang="en-IN" sz="2400">
                <a:solidFill>
                  <a:srgbClr val="000000"/>
                </a:solidFill>
                <a:latin typeface="Times New Roman"/>
              </a:rPr>
              <a:t>Horizontal and vertical size expressed in pixels.</a:t>
            </a:r>
            <a:endParaRPr/>
          </a:p>
          <a:p>
            <a:pPr>
              <a:lnSpc>
                <a:spcPct val="100000"/>
              </a:lnSpc>
            </a:pPr>
            <a:r>
              <a:rPr lang="en-IN" sz="2400" b="1">
                <a:solidFill>
                  <a:srgbClr val="000000"/>
                </a:solidFill>
                <a:latin typeface="Times New Roman"/>
              </a:rPr>
              <a:t>2. Refresh rate :   </a:t>
            </a:r>
            <a:r>
              <a:rPr lang="en-IN" sz="2400">
                <a:solidFill>
                  <a:srgbClr val="000000"/>
                </a:solidFill>
                <a:latin typeface="Times New Roman"/>
              </a:rPr>
              <a:t>It is the rate at which the electronics in the monitor address the brightness of pixels on the screen</a:t>
            </a:r>
            <a:endParaRPr/>
          </a:p>
          <a:p>
            <a:pPr>
              <a:lnSpc>
                <a:spcPct val="100000"/>
              </a:lnSpc>
            </a:pPr>
            <a:r>
              <a:rPr lang="en-IN" sz="2400" b="1">
                <a:solidFill>
                  <a:srgbClr val="000000"/>
                </a:solidFill>
                <a:latin typeface="Times New Roman"/>
              </a:rPr>
              <a:t>3. Response time : </a:t>
            </a:r>
            <a:r>
              <a:rPr lang="en-IN" sz="2400">
                <a:solidFill>
                  <a:srgbClr val="000000"/>
                </a:solidFill>
                <a:latin typeface="Times New Roman"/>
              </a:rPr>
              <a:t>The minimum time necessary to change a pixels color or brightness</a:t>
            </a:r>
            <a:endParaRPr/>
          </a:p>
          <a:p>
            <a:pPr>
              <a:lnSpc>
                <a:spcPct val="100000"/>
              </a:lnSpc>
            </a:pPr>
            <a:r>
              <a:rPr lang="en-IN" sz="2400" b="1">
                <a:solidFill>
                  <a:srgbClr val="000000"/>
                </a:solidFill>
                <a:latin typeface="Times New Roman"/>
              </a:rPr>
              <a:t>4. Dot Pitch : </a:t>
            </a:r>
            <a:r>
              <a:rPr lang="en-IN" sz="2400">
                <a:solidFill>
                  <a:srgbClr val="000000"/>
                </a:solidFill>
                <a:latin typeface="Times New Roman"/>
              </a:rPr>
              <a:t>The distance between the centers of two adjacent pixels</a:t>
            </a:r>
            <a:endParaRPr/>
          </a:p>
          <a:p>
            <a:pPr>
              <a:lnSpc>
                <a:spcPct val="100000"/>
              </a:lnSpc>
            </a:pPr>
            <a:r>
              <a:rPr lang="en-IN" sz="2400" b="1">
                <a:solidFill>
                  <a:srgbClr val="000000"/>
                </a:solidFill>
                <a:latin typeface="Times New Roman"/>
              </a:rPr>
              <a:t>5 . Viewable size : </a:t>
            </a:r>
            <a:r>
              <a:rPr lang="en-IN" sz="2400">
                <a:solidFill>
                  <a:srgbClr val="000000"/>
                </a:solidFill>
                <a:latin typeface="Times New Roman"/>
              </a:rPr>
              <a:t>The size of an LCD panel measured on the diagonal</a:t>
            </a:r>
            <a:endParaRPr/>
          </a:p>
          <a:p>
            <a:pPr>
              <a:lnSpc>
                <a:spcPct val="100000"/>
              </a:lnSpc>
            </a:pPr>
            <a:r>
              <a:rPr lang="en-IN" sz="2400" b="1">
                <a:solidFill>
                  <a:srgbClr val="000000"/>
                </a:solidFill>
                <a:latin typeface="Times New Roman"/>
              </a:rPr>
              <a:t>6. Matrix type :   </a:t>
            </a:r>
            <a:r>
              <a:rPr lang="en-IN" sz="2400">
                <a:solidFill>
                  <a:srgbClr val="000000"/>
                </a:solidFill>
                <a:latin typeface="Times New Roman"/>
              </a:rPr>
              <a:t>Passive or active</a:t>
            </a:r>
            <a:endParaRPr/>
          </a:p>
          <a:p>
            <a:pPr>
              <a:lnSpc>
                <a:spcPct val="100000"/>
              </a:lnSpc>
            </a:pPr>
            <a:r>
              <a:rPr lang="en-IN" sz="2400" b="1">
                <a:solidFill>
                  <a:srgbClr val="000000"/>
                </a:solidFill>
                <a:latin typeface="Times New Roman"/>
              </a:rPr>
              <a:t>7. Color support :   </a:t>
            </a:r>
            <a:r>
              <a:rPr lang="en-IN" sz="2400">
                <a:solidFill>
                  <a:srgbClr val="000000"/>
                </a:solidFill>
                <a:latin typeface="Times New Roman"/>
              </a:rPr>
              <a:t>Many types</a:t>
            </a:r>
            <a:endParaRPr/>
          </a:p>
          <a:p>
            <a:pPr>
              <a:lnSpc>
                <a:spcPct val="100000"/>
              </a:lnSpc>
            </a:pPr>
            <a:r>
              <a:rPr lang="en-IN" sz="2400" b="1">
                <a:solidFill>
                  <a:srgbClr val="000000"/>
                </a:solidFill>
                <a:latin typeface="Times New Roman"/>
              </a:rPr>
              <a:t>8. Brightness : </a:t>
            </a:r>
            <a:r>
              <a:rPr lang="en-IN" sz="2400">
                <a:solidFill>
                  <a:srgbClr val="000000"/>
                </a:solidFill>
                <a:latin typeface="Times New Roman"/>
              </a:rPr>
              <a:t>amount of light emitted from the display</a:t>
            </a:r>
            <a:endParaRPr/>
          </a:p>
          <a:p>
            <a:pPr>
              <a:lnSpc>
                <a:spcPct val="100000"/>
              </a:lnSpc>
            </a:pPr>
            <a:r>
              <a:rPr lang="en-IN" sz="2400" b="1">
                <a:solidFill>
                  <a:srgbClr val="000000"/>
                </a:solidFill>
                <a:latin typeface="Times New Roman"/>
              </a:rPr>
              <a:t>9. Contrast ratio : </a:t>
            </a:r>
            <a:r>
              <a:rPr lang="en-IN" sz="2400">
                <a:solidFill>
                  <a:srgbClr val="000000"/>
                </a:solidFill>
                <a:latin typeface="Times New Roman"/>
              </a:rPr>
              <a:t>The ratio of the intensity of the brightest bright to the darkest dark.</a:t>
            </a:r>
            <a:endParaRPr/>
          </a:p>
          <a:p>
            <a:pPr>
              <a:lnSpc>
                <a:spcPct val="100000"/>
              </a:lnSpc>
            </a:pPr>
            <a:r>
              <a:rPr lang="en-IN" sz="2400" b="1">
                <a:solidFill>
                  <a:srgbClr val="000000"/>
                </a:solidFill>
                <a:latin typeface="Times New Roman"/>
              </a:rPr>
              <a:t>10. Aspect ratio : </a:t>
            </a:r>
            <a:r>
              <a:rPr lang="en-IN" sz="2400">
                <a:solidFill>
                  <a:srgbClr val="000000"/>
                </a:solidFill>
                <a:latin typeface="Times New Roman"/>
              </a:rPr>
              <a:t>The ratio of the width to the height.</a:t>
            </a:r>
            <a:endParaRPr/>
          </a:p>
          <a:p>
            <a:pPr>
              <a:lnSpc>
                <a:spcPct val="100000"/>
              </a:lnSpc>
            </a:pPr>
            <a:r>
              <a:rPr lang="en-IN" sz="2400" b="1">
                <a:solidFill>
                  <a:srgbClr val="000000"/>
                </a:solidFill>
                <a:latin typeface="Times New Roman"/>
              </a:rPr>
              <a:t>11. Input ports : </a:t>
            </a:r>
            <a:r>
              <a:rPr lang="en-IN" sz="2400">
                <a:solidFill>
                  <a:srgbClr val="000000"/>
                </a:solidFill>
                <a:latin typeface="Times New Roman"/>
              </a:rPr>
              <a:t>DVI,VGA,LVDS, or even S-Video and HDMI</a:t>
            </a:r>
            <a:endParaRPr/>
          </a:p>
          <a:p>
            <a:pPr>
              <a:lnSpc>
                <a:spcPct val="100000"/>
              </a:lnSpc>
            </a:pPr>
            <a:endParaRPr/>
          </a:p>
          <a:p>
            <a:pPr>
              <a:lnSpc>
                <a:spcPct val="100000"/>
              </a:lnSpc>
            </a:pPr>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 name="CustomShape 1"/>
          <p:cNvSpPr/>
          <p:nvPr/>
        </p:nvSpPr>
        <p:spPr>
          <a:xfrm>
            <a:off x="533520" y="609480"/>
            <a:ext cx="7009920" cy="1553400"/>
          </a:xfrm>
          <a:prstGeom prst="rect">
            <a:avLst/>
          </a:prstGeom>
        </p:spPr>
        <p:txBody>
          <a:bodyPr lIns="90000" tIns="45000" rIns="90000" bIns="45000"/>
          <a:lstStyle/>
          <a:p>
            <a:pPr>
              <a:lnSpc>
                <a:spcPct val="100000"/>
              </a:lnSpc>
            </a:pPr>
            <a:r>
              <a:rPr lang="en-IN" sz="2400" b="1">
                <a:solidFill>
                  <a:srgbClr val="000000"/>
                </a:solidFill>
                <a:latin typeface="Times New Roman"/>
              </a:rPr>
              <a:t>LCD Types :</a:t>
            </a:r>
            <a:endParaRPr/>
          </a:p>
          <a:p>
            <a:pPr>
              <a:lnSpc>
                <a:spcPct val="100000"/>
              </a:lnSpc>
            </a:pPr>
            <a:r>
              <a:rPr lang="en-IN" sz="2400">
                <a:solidFill>
                  <a:srgbClr val="000000"/>
                </a:solidFill>
                <a:latin typeface="Times New Roman"/>
              </a:rPr>
              <a:t>LCD display uses two types of matrix :</a:t>
            </a:r>
            <a:endParaRPr/>
          </a:p>
          <a:p>
            <a:pPr>
              <a:lnSpc>
                <a:spcPct val="100000"/>
              </a:lnSpc>
            </a:pPr>
            <a:r>
              <a:rPr lang="en-IN" sz="2400">
                <a:solidFill>
                  <a:srgbClr val="000000"/>
                </a:solidFill>
                <a:latin typeface="Times New Roman"/>
              </a:rPr>
              <a:t>1. Passive Matrix</a:t>
            </a:r>
            <a:endParaRPr/>
          </a:p>
          <a:p>
            <a:pPr>
              <a:lnSpc>
                <a:spcPct val="100000"/>
              </a:lnSpc>
            </a:pPr>
            <a:r>
              <a:rPr lang="en-IN" sz="2400">
                <a:solidFill>
                  <a:srgbClr val="000000"/>
                </a:solidFill>
                <a:latin typeface="Times New Roman"/>
              </a:rPr>
              <a:t>2. Active Matrix</a:t>
            </a:r>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 name="Picture 2"/>
          <p:cNvPicPr/>
          <p:nvPr/>
        </p:nvPicPr>
        <p:blipFill>
          <a:blip r:embed="rId2"/>
          <a:stretch>
            <a:fillRect/>
          </a:stretch>
        </p:blipFill>
        <p:spPr>
          <a:xfrm>
            <a:off x="254160" y="425520"/>
            <a:ext cx="8635680" cy="6006600"/>
          </a:xfrm>
          <a:prstGeom prst="rect">
            <a:avLst/>
          </a:prstGeom>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TotalTime>
  <Words>876</Words>
  <PresentationFormat>On-screen Show (4:3)</PresentationFormat>
  <Paragraphs>112</Paragraphs>
  <Slides>25</Slides>
  <Notes>0</Notes>
  <HiddenSlides>0</HiddenSlides>
  <MMClips>0</MMClips>
  <ScaleCrop>false</ScaleCrop>
  <HeadingPairs>
    <vt:vector size="4" baseType="variant">
      <vt:variant>
        <vt:lpstr>Theme</vt:lpstr>
      </vt:variant>
      <vt:variant>
        <vt:i4>1</vt:i4>
      </vt:variant>
      <vt:variant>
        <vt:lpstr>Slide Titles</vt:lpstr>
      </vt:variant>
      <vt:variant>
        <vt:i4>25</vt:i4>
      </vt:variant>
    </vt:vector>
  </HeadingPairs>
  <TitlesOfParts>
    <vt:vector size="26" baseType="lpstr">
      <vt:lpstr>Office Theme</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PCP</dc:creator>
  <cp:lastModifiedBy>PCP</cp:lastModifiedBy>
  <cp:revision>4</cp:revision>
  <dcterms:modified xsi:type="dcterms:W3CDTF">2017-05-31T08:02:43Z</dcterms:modified>
</cp:coreProperties>
</file>